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61" r:id="rId3"/>
    <p:sldId id="281" r:id="rId4"/>
    <p:sldId id="257"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2" r:id="rId23"/>
    <p:sldId id="280" r:id="rId24"/>
    <p:sldId id="283" r:id="rId25"/>
    <p:sldId id="284" r:id="rId26"/>
    <p:sldId id="285" r:id="rId27"/>
    <p:sldId id="286" r:id="rId28"/>
    <p:sldId id="287" r:id="rId29"/>
    <p:sldId id="288" r:id="rId30"/>
    <p:sldId id="289" r:id="rId31"/>
    <p:sldId id="290" r:id="rId32"/>
    <p:sldId id="291" r:id="rId33"/>
    <p:sldId id="292" r:id="rId34"/>
    <p:sldId id="293" r:id="rId35"/>
    <p:sldId id="25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20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7" d="100"/>
          <a:sy n="47" d="100"/>
        </p:scale>
        <p:origin x="-2778"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2B9419-03D6-4168-BB31-8AA956770919}" type="datetimeFigureOut">
              <a:rPr lang="en-US" smtClean="0"/>
              <a:pPr/>
              <a:t>9/7/13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B873BA-BBED-48AB-95AF-B1A0B3B38584}" type="slidenum">
              <a:rPr lang="en-US" smtClean="0"/>
              <a:pPr/>
              <a:t>‹#›</a:t>
            </a:fld>
            <a:endParaRPr lang="en-US"/>
          </a:p>
        </p:txBody>
      </p:sp>
    </p:spTree>
    <p:extLst>
      <p:ext uri="{BB962C8B-B14F-4D97-AF65-F5344CB8AC3E}">
        <p14:creationId xmlns:p14="http://schemas.microsoft.com/office/powerpoint/2010/main" val="1537712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30F985-154D-404F-BF3D-C84B658BD944}" type="datetimeFigureOut">
              <a:rPr lang="en-US" smtClean="0"/>
              <a:pPr/>
              <a:t>9/7/13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7237C-0C41-479F-A463-8628EC405EC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30F985-154D-404F-BF3D-C84B658BD944}" type="datetimeFigureOut">
              <a:rPr lang="en-US" smtClean="0"/>
              <a:pPr/>
              <a:t>9/7/13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7237C-0C41-479F-A463-8628EC405EC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30F985-154D-404F-BF3D-C84B658BD944}" type="datetimeFigureOut">
              <a:rPr lang="en-US" smtClean="0"/>
              <a:pPr/>
              <a:t>9/7/13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7237C-0C41-479F-A463-8628EC405EC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30F985-154D-404F-BF3D-C84B658BD944}" type="datetimeFigureOut">
              <a:rPr lang="en-US" smtClean="0"/>
              <a:pPr/>
              <a:t>9/7/13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7237C-0C41-479F-A463-8628EC405EC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30F985-154D-404F-BF3D-C84B658BD944}" type="datetimeFigureOut">
              <a:rPr lang="en-US" smtClean="0"/>
              <a:pPr/>
              <a:t>9/7/13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7237C-0C41-479F-A463-8628EC405EC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30F985-154D-404F-BF3D-C84B658BD944}" type="datetimeFigureOut">
              <a:rPr lang="en-US" smtClean="0"/>
              <a:pPr/>
              <a:t>9/7/13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7237C-0C41-479F-A463-8628EC405EC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30F985-154D-404F-BF3D-C84B658BD944}" type="datetimeFigureOut">
              <a:rPr lang="en-US" smtClean="0"/>
              <a:pPr/>
              <a:t>9/7/13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F7237C-0C41-479F-A463-8628EC405EC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30F985-154D-404F-BF3D-C84B658BD944}" type="datetimeFigureOut">
              <a:rPr lang="en-US" smtClean="0"/>
              <a:pPr/>
              <a:t>9/7/13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F7237C-0C41-479F-A463-8628EC405E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30F985-154D-404F-BF3D-C84B658BD944}" type="datetimeFigureOut">
              <a:rPr lang="en-US" smtClean="0"/>
              <a:pPr/>
              <a:t>9/7/13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F7237C-0C41-479F-A463-8628EC405E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30F985-154D-404F-BF3D-C84B658BD944}" type="datetimeFigureOut">
              <a:rPr lang="en-US" smtClean="0"/>
              <a:pPr/>
              <a:t>9/7/13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7237C-0C41-479F-A463-8628EC405EC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30F985-154D-404F-BF3D-C84B658BD944}" type="datetimeFigureOut">
              <a:rPr lang="en-US" smtClean="0"/>
              <a:pPr/>
              <a:t>9/7/13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7237C-0C41-479F-A463-8628EC405EC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30F985-154D-404F-BF3D-C84B658BD944}" type="datetimeFigureOut">
              <a:rPr lang="en-US" smtClean="0"/>
              <a:pPr/>
              <a:t>9/7/13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7237C-0C41-479F-A463-8628EC405EC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hyperlink" Target="http://demo.testfire.net/vulnerable.swf" TargetMode="External"/><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hyperlink" Target="http://help.adobe.com/en_US/FlashPlatform/reference/actionscript/3/flash/external/ExternalInterface.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hyperlink" Target="http://demo.testfire.net/vulnerable.swf?htmlVar=ZDResearch"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training.zdresearch.com" TargetMode="External"/><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hyperlink" Target="http://demo.testfire.net/vulnerable.swf" TargetMode="External"/><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hyperlink" Target="http://get.adobe.com/air/" TargetMode="External"/><Relationship Id="rId4" Type="http://schemas.openxmlformats.org/officeDocument/2006/relationships/hyperlink" Target="http://labs.adobe.com/technologies/swfinvestigator/" TargetMode="External"/><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hyperlink" Target="https://github.com/evilcos/xss.swf/blob/master/xss.sw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hyperlink" Target="https://github.com/evilcos/xss.swf/blob/master/xss_source.txt"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hyperlink" Target="http://www.sothink.com" TargetMode="Externa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hyperlink" Target="http://www.showmycode.com"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hyperlink" Target="http://html5sec.org/test.swf" TargetMode="Externa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hyperlink" Target="http://www.showmycode.com" TargetMode="External"/><Relationship Id="rId4" Type="http://schemas.openxmlformats.org/officeDocument/2006/relationships/hyperlink" Target="http://html5sec.org/test.swf" TargetMode="External"/><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1_01_start.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pt1_02_pages.jpg"/>
          <p:cNvPicPr>
            <a:picLocks noGrp="1" noChangeAspect="1"/>
          </p:cNvPicPr>
          <p:nvPr>
            <p:ph idx="1"/>
          </p:nvPr>
        </p:nvPicPr>
        <p:blipFill>
          <a:blip r:embed="rId2" cstate="print"/>
          <a:stretch>
            <a:fillRect/>
          </a:stretch>
        </p:blipFill>
        <p:spPr>
          <a:xfrm>
            <a:off x="0" y="0"/>
            <a:ext cx="9144000" cy="6858000"/>
          </a:xfrm>
        </p:spPr>
      </p:pic>
      <p:sp>
        <p:nvSpPr>
          <p:cNvPr id="2" name="Title 1"/>
          <p:cNvSpPr>
            <a:spLocks noGrp="1"/>
          </p:cNvSpPr>
          <p:nvPr>
            <p:ph type="title"/>
          </p:nvPr>
        </p:nvSpPr>
        <p:spPr>
          <a:xfrm>
            <a:off x="1043608" y="476672"/>
            <a:ext cx="8229600" cy="1143000"/>
          </a:xfrm>
        </p:spPr>
        <p:txBody>
          <a:bodyPr/>
          <a:lstStyle/>
          <a:p>
            <a:r>
              <a:rPr lang="en-US" dirty="0" smtClean="0"/>
              <a:t>Flash based XSS</a:t>
            </a:r>
            <a:endParaRPr lang="en-US" dirty="0"/>
          </a:p>
        </p:txBody>
      </p:sp>
      <p:sp>
        <p:nvSpPr>
          <p:cNvPr id="5" name="Subtitle 2"/>
          <p:cNvSpPr txBox="1">
            <a:spLocks/>
          </p:cNvSpPr>
          <p:nvPr/>
        </p:nvSpPr>
        <p:spPr>
          <a:xfrm>
            <a:off x="1763688" y="1628800"/>
            <a:ext cx="7200800" cy="4680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dirty="0" smtClean="0"/>
              <a:t>As you can see there is simple class called XSS and this class contain simple XSS and static main methods and you should know why this code is like this as we already talked about writing basic action scrip codes. and in this case </a:t>
            </a:r>
            <a:r>
              <a:rPr lang="en-US" sz="2000" dirty="0" err="1" smtClean="0"/>
              <a:t>getURL</a:t>
            </a:r>
            <a:r>
              <a:rPr lang="en-US" sz="2000" dirty="0" smtClean="0"/>
              <a:t> is responsible for running JavaScript code. Here is </a:t>
            </a:r>
            <a:r>
              <a:rPr lang="en-US" sz="2000" dirty="0" err="1" smtClean="0"/>
              <a:t>getURL</a:t>
            </a:r>
            <a:r>
              <a:rPr lang="en-US" sz="2000" dirty="0" smtClean="0"/>
              <a:t> </a:t>
            </a:r>
            <a:r>
              <a:rPr lang="en-US" sz="2000" dirty="0" err="1" smtClean="0"/>
              <a:t>protoype</a:t>
            </a:r>
            <a:r>
              <a:rPr lang="en-US" sz="2000" dirty="0" smtClean="0"/>
              <a:t>.</a:t>
            </a:r>
          </a:p>
          <a:p>
            <a:pPr marL="0" indent="0" algn="just">
              <a:buNone/>
            </a:pPr>
            <a:endParaRPr lang="en-US" sz="2000" dirty="0"/>
          </a:p>
          <a:p>
            <a:pPr marL="0" indent="0" algn="just">
              <a:buNone/>
            </a:pPr>
            <a:r>
              <a:rPr lang="en-US" sz="2000" dirty="0" smtClean="0"/>
              <a:t>So It load document from URL and will parse it . So if we pass </a:t>
            </a:r>
            <a:r>
              <a:rPr lang="en-US" sz="2000" dirty="0" err="1" smtClean="0"/>
              <a:t>javascript:alert</a:t>
            </a:r>
            <a:r>
              <a:rPr lang="en-US" sz="2000" dirty="0" smtClean="0"/>
              <a:t>(0) result is clear !</a:t>
            </a:r>
          </a:p>
          <a:p>
            <a:pPr marL="0" indent="0" algn="just">
              <a:buNone/>
            </a:pPr>
            <a:r>
              <a:rPr lang="en-US" sz="2000" dirty="0" smtClean="0"/>
              <a:t>now please read adobe security note on it. </a:t>
            </a:r>
          </a:p>
          <a:p>
            <a:pPr marL="0" indent="0" algn="just">
              <a:buNone/>
            </a:pPr>
            <a:r>
              <a:rPr lang="en-US" sz="2000" dirty="0" smtClean="0"/>
              <a:t> </a:t>
            </a:r>
            <a:endParaRPr lang="en-US" sz="2000" dirty="0"/>
          </a:p>
        </p:txBody>
      </p:sp>
      <p:graphicFrame>
        <p:nvGraphicFramePr>
          <p:cNvPr id="6" name="Table 5"/>
          <p:cNvGraphicFramePr>
            <a:graphicFrameLocks noGrp="1"/>
          </p:cNvGraphicFramePr>
          <p:nvPr>
            <p:extLst>
              <p:ext uri="{D42A27DB-BD31-4B8C-83A1-F6EECF244321}">
                <p14:modId xmlns:p14="http://schemas.microsoft.com/office/powerpoint/2010/main" val="1036077747"/>
              </p:ext>
            </p:extLst>
          </p:nvPr>
        </p:nvGraphicFramePr>
        <p:xfrm>
          <a:off x="1835696" y="3274184"/>
          <a:ext cx="6096000" cy="370840"/>
        </p:xfrm>
        <a:graphic>
          <a:graphicData uri="http://schemas.openxmlformats.org/drawingml/2006/table">
            <a:tbl>
              <a:tblPr firstRow="1" bandRow="1">
                <a:tableStyleId>{37CE84F3-28C3-443E-9E96-99CF82512B78}</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getURL</a:t>
                      </a:r>
                      <a:r>
                        <a:rPr lang="en-US" dirty="0" smtClean="0"/>
                        <a:t>(</a:t>
                      </a:r>
                      <a:r>
                        <a:rPr lang="en-US" dirty="0" err="1" smtClean="0"/>
                        <a:t>url:String</a:t>
                      </a:r>
                      <a:r>
                        <a:rPr lang="en-US" dirty="0" smtClean="0"/>
                        <a:t>, [</a:t>
                      </a:r>
                      <a:r>
                        <a:rPr lang="en-US" dirty="0" err="1" smtClean="0"/>
                        <a:t>window:String</a:t>
                      </a:r>
                      <a:r>
                        <a:rPr lang="en-US" dirty="0" smtClean="0"/>
                        <a:t>, [</a:t>
                      </a:r>
                      <a:r>
                        <a:rPr lang="en-US" dirty="0" err="1" smtClean="0"/>
                        <a:t>method:String</a:t>
                      </a:r>
                      <a:r>
                        <a:rPr lang="en-US" dirty="0" smtClean="0"/>
                        <a:t>]]) : Void</a:t>
                      </a:r>
                      <a:endParaRPr lang="en-US" dirty="0">
                        <a:solidFill>
                          <a:schemeClr val="tx1"/>
                        </a:solidFill>
                      </a:endParaRPr>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547906144"/>
              </p:ext>
            </p:extLst>
          </p:nvPr>
        </p:nvGraphicFramePr>
        <p:xfrm>
          <a:off x="1860376" y="4653136"/>
          <a:ext cx="6096000" cy="1737359"/>
        </p:xfrm>
        <a:graphic>
          <a:graphicData uri="http://schemas.openxmlformats.org/drawingml/2006/table">
            <a:tbl>
              <a:tblPr firstRow="1" bandRow="1">
                <a:tableStyleId>{37CE84F3-28C3-443E-9E96-99CF82512B78}</a:tableStyleId>
              </a:tblPr>
              <a:tblGrid>
                <a:gridCol w="6096000"/>
              </a:tblGrid>
              <a:tr h="370840">
                <a:tc>
                  <a:txBody>
                    <a:bodyPr/>
                    <a:lstStyle/>
                    <a:p>
                      <a:pPr algn="just"/>
                      <a:r>
                        <a:rPr lang="en-US" dirty="0" smtClean="0"/>
                        <a:t>Security note: For Flash Player 8 and later, for local content running in a browser, calls to the </a:t>
                      </a:r>
                      <a:r>
                        <a:rPr lang="en-US" dirty="0" err="1" smtClean="0"/>
                        <a:t>getURL</a:t>
                      </a:r>
                      <a:r>
                        <a:rPr lang="en-US" dirty="0" smtClean="0"/>
                        <a:t>() function that specify the "</a:t>
                      </a:r>
                      <a:r>
                        <a:rPr lang="en-US" dirty="0" err="1" smtClean="0"/>
                        <a:t>javascript</a:t>
                      </a:r>
                      <a:r>
                        <a:rPr lang="en-US" dirty="0" smtClean="0"/>
                        <a:t>:" pseudo-protocol (for example, </a:t>
                      </a:r>
                      <a:r>
                        <a:rPr lang="en-US" dirty="0" err="1" smtClean="0"/>
                        <a:t>getURL</a:t>
                      </a:r>
                      <a:r>
                        <a:rPr lang="en-US" dirty="0" smtClean="0"/>
                        <a:t>("</a:t>
                      </a:r>
                      <a:r>
                        <a:rPr lang="en-US" dirty="0" err="1" smtClean="0"/>
                        <a:t>javascript:someFunction</a:t>
                      </a:r>
                      <a:r>
                        <a:rPr lang="en-US" dirty="0" smtClean="0"/>
                        <a:t>()")) are only permitted if the SWF file and the containing web page (if there is one) are in the local-trusted security sandbox.</a:t>
                      </a:r>
                      <a:endParaRPr lang="en-US" dirty="0">
                        <a:solidFill>
                          <a:srgbClr val="000000"/>
                        </a:solidFill>
                      </a:endParaRPr>
                    </a:p>
                  </a:txBody>
                  <a:tcPr/>
                </a:tc>
              </a:tr>
            </a:tbl>
          </a:graphicData>
        </a:graphic>
      </p:graphicFrame>
    </p:spTree>
    <p:extLst>
      <p:ext uri="{BB962C8B-B14F-4D97-AF65-F5344CB8AC3E}">
        <p14:creationId xmlns:p14="http://schemas.microsoft.com/office/powerpoint/2010/main" val="8174538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pt1_02_pages.jpg"/>
          <p:cNvPicPr>
            <a:picLocks noGrp="1" noChangeAspect="1"/>
          </p:cNvPicPr>
          <p:nvPr>
            <p:ph idx="1"/>
          </p:nvPr>
        </p:nvPicPr>
        <p:blipFill>
          <a:blip r:embed="rId2" cstate="print"/>
          <a:stretch>
            <a:fillRect/>
          </a:stretch>
        </p:blipFill>
        <p:spPr>
          <a:xfrm>
            <a:off x="0" y="0"/>
            <a:ext cx="9144000" cy="6858000"/>
          </a:xfrm>
        </p:spPr>
      </p:pic>
      <p:sp>
        <p:nvSpPr>
          <p:cNvPr id="2" name="Title 1"/>
          <p:cNvSpPr>
            <a:spLocks noGrp="1"/>
          </p:cNvSpPr>
          <p:nvPr>
            <p:ph type="title"/>
          </p:nvPr>
        </p:nvSpPr>
        <p:spPr>
          <a:xfrm>
            <a:off x="1043608" y="476672"/>
            <a:ext cx="8229600" cy="1143000"/>
          </a:xfrm>
        </p:spPr>
        <p:txBody>
          <a:bodyPr/>
          <a:lstStyle/>
          <a:p>
            <a:r>
              <a:rPr lang="en-US" dirty="0" smtClean="0"/>
              <a:t>Flash based XSS</a:t>
            </a:r>
            <a:endParaRPr lang="en-US" dirty="0"/>
          </a:p>
        </p:txBody>
      </p:sp>
      <p:sp>
        <p:nvSpPr>
          <p:cNvPr id="5" name="Subtitle 2"/>
          <p:cNvSpPr txBox="1">
            <a:spLocks/>
          </p:cNvSpPr>
          <p:nvPr/>
        </p:nvSpPr>
        <p:spPr>
          <a:xfrm>
            <a:off x="1763688" y="1628800"/>
            <a:ext cx="7200800" cy="468052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dirty="0" smtClean="0"/>
              <a:t>So what about </a:t>
            </a:r>
            <a:r>
              <a:rPr lang="en-US" sz="2000" dirty="0" err="1" smtClean="0"/>
              <a:t>URLRequest</a:t>
            </a:r>
            <a:r>
              <a:rPr lang="en-US" sz="2000" dirty="0" smtClean="0"/>
              <a:t> we saw in code ? Simple it’s about action script 3 way to do it the prototype and info on previous slide was old action script 2 way to doing it and in our decompiled sample we are dealing with action script 3 so this is good to keep in mind how it possible to do XSS on </a:t>
            </a:r>
            <a:r>
              <a:rPr lang="en-US" sz="2000" dirty="0" err="1" smtClean="0"/>
              <a:t>getURL</a:t>
            </a:r>
            <a:r>
              <a:rPr lang="en-US" sz="2000" dirty="0" smtClean="0"/>
              <a:t> and action script 3. lets look at complete code.</a:t>
            </a:r>
          </a:p>
          <a:p>
            <a:pPr marL="0" indent="0" algn="just">
              <a:buNone/>
            </a:pPr>
            <a:endParaRPr lang="en-US" sz="2000" dirty="0"/>
          </a:p>
          <a:p>
            <a:pPr marL="0" indent="0" algn="just">
              <a:buNone/>
            </a:pPr>
            <a:endParaRPr lang="en-US" sz="2000" dirty="0" smtClean="0"/>
          </a:p>
          <a:p>
            <a:pPr marL="0" indent="0" algn="just">
              <a:buNone/>
            </a:pPr>
            <a:endParaRPr lang="en-US" sz="2000" dirty="0"/>
          </a:p>
          <a:p>
            <a:pPr marL="0" indent="0" algn="just">
              <a:buNone/>
            </a:pPr>
            <a:endParaRPr lang="en-US" sz="2000" dirty="0" smtClean="0"/>
          </a:p>
          <a:p>
            <a:pPr marL="0" indent="0" algn="just">
              <a:buNone/>
            </a:pPr>
            <a:endParaRPr lang="en-US" sz="2000" dirty="0"/>
          </a:p>
          <a:p>
            <a:pPr marL="0" indent="0" algn="just">
              <a:buNone/>
            </a:pPr>
            <a:endParaRPr lang="en-US" sz="2000" dirty="0" smtClean="0"/>
          </a:p>
          <a:p>
            <a:pPr marL="0" indent="0" algn="just">
              <a:buNone/>
            </a:pPr>
            <a:r>
              <a:rPr lang="en-US" sz="2000" dirty="0" smtClean="0"/>
              <a:t>So from flash lib example first called </a:t>
            </a:r>
            <a:r>
              <a:rPr lang="en-US" sz="2000" dirty="0" err="1" smtClean="0"/>
              <a:t>getURL</a:t>
            </a:r>
            <a:r>
              <a:rPr lang="en-US" sz="2000" dirty="0" smtClean="0"/>
              <a:t> and then from net it called </a:t>
            </a:r>
            <a:r>
              <a:rPr lang="en-US" sz="2000" dirty="0" err="1" smtClean="0"/>
              <a:t>URLRequest</a:t>
            </a:r>
            <a:r>
              <a:rPr lang="en-US" sz="2000" dirty="0" smtClean="0"/>
              <a:t> and passed </a:t>
            </a:r>
            <a:r>
              <a:rPr lang="en-US" sz="2000" dirty="0" err="1" smtClean="0"/>
              <a:t>javascirpt:alert</a:t>
            </a:r>
            <a:r>
              <a:rPr lang="en-US" sz="2000" dirty="0" smtClean="0"/>
              <a:t> to it . </a:t>
            </a:r>
            <a:endParaRPr lang="en-US" sz="2000" dirty="0"/>
          </a:p>
        </p:txBody>
      </p:sp>
      <p:graphicFrame>
        <p:nvGraphicFramePr>
          <p:cNvPr id="3" name="Table 2"/>
          <p:cNvGraphicFramePr>
            <a:graphicFrameLocks noGrp="1"/>
          </p:cNvGraphicFramePr>
          <p:nvPr>
            <p:extLst>
              <p:ext uri="{D42A27DB-BD31-4B8C-83A1-F6EECF244321}">
                <p14:modId xmlns:p14="http://schemas.microsoft.com/office/powerpoint/2010/main" val="1948521322"/>
              </p:ext>
            </p:extLst>
          </p:nvPr>
        </p:nvGraphicFramePr>
        <p:xfrm>
          <a:off x="1979712" y="3501008"/>
          <a:ext cx="6096000" cy="1512167"/>
        </p:xfrm>
        <a:graphic>
          <a:graphicData uri="http://schemas.openxmlformats.org/drawingml/2006/table">
            <a:tbl>
              <a:tblPr firstRow="1" bandRow="1">
                <a:tableStyleId>{37CE84F3-28C3-443E-9E96-99CF82512B78}</a:tableStyleId>
              </a:tblPr>
              <a:tblGrid>
                <a:gridCol w="6096000"/>
              </a:tblGrid>
              <a:tr h="1512167">
                <a:tc>
                  <a:txBody>
                    <a:bodyPr/>
                    <a:lstStyle/>
                    <a:p>
                      <a:r>
                        <a:rPr lang="en-US" dirty="0" smtClean="0"/>
                        <a:t>class XSS {public static function main() </a:t>
                      </a:r>
                    </a:p>
                    <a:p>
                      <a:r>
                        <a:rPr lang="en-US" dirty="0" smtClean="0"/>
                        <a:t>{</a:t>
                      </a:r>
                    </a:p>
                    <a:p>
                      <a:r>
                        <a:rPr lang="en-US" dirty="0" err="1" smtClean="0"/>
                        <a:t>flash.Lib.getURL</a:t>
                      </a:r>
                      <a:r>
                        <a:rPr lang="en-US" dirty="0" smtClean="0"/>
                        <a:t>(new </a:t>
                      </a:r>
                      <a:r>
                        <a:rPr lang="en-US" dirty="0" err="1" smtClean="0"/>
                        <a:t>flash.net.URLRequest</a:t>
                      </a:r>
                      <a:r>
                        <a:rPr lang="en-US" dirty="0" smtClean="0"/>
                        <a:t>("</a:t>
                      </a:r>
                      <a:r>
                        <a:rPr lang="en-US" dirty="0" err="1" smtClean="0"/>
                        <a:t>javascript:alert</a:t>
                      </a:r>
                      <a:r>
                        <a:rPr lang="en-US" dirty="0" smtClean="0"/>
                        <a:t>(1);"),"_top");</a:t>
                      </a:r>
                    </a:p>
                    <a:p>
                      <a:r>
                        <a:rPr lang="en-US" dirty="0" smtClean="0"/>
                        <a:t> }}</a:t>
                      </a:r>
                      <a:endParaRPr lang="en-US" dirty="0" smtClean="0">
                        <a:solidFill>
                          <a:srgbClr val="000000"/>
                        </a:solidFill>
                      </a:endParaRPr>
                    </a:p>
                  </a:txBody>
                  <a:tcPr/>
                </a:tc>
              </a:tr>
            </a:tbl>
          </a:graphicData>
        </a:graphic>
      </p:graphicFrame>
    </p:spTree>
    <p:extLst>
      <p:ext uri="{BB962C8B-B14F-4D97-AF65-F5344CB8AC3E}">
        <p14:creationId xmlns:p14="http://schemas.microsoft.com/office/powerpoint/2010/main" val="218501475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pt1_02_pages.jpg"/>
          <p:cNvPicPr>
            <a:picLocks noGrp="1" noChangeAspect="1"/>
          </p:cNvPicPr>
          <p:nvPr>
            <p:ph idx="1"/>
          </p:nvPr>
        </p:nvPicPr>
        <p:blipFill>
          <a:blip r:embed="rId2" cstate="print"/>
          <a:stretch>
            <a:fillRect/>
          </a:stretch>
        </p:blipFill>
        <p:spPr>
          <a:xfrm>
            <a:off x="0" y="0"/>
            <a:ext cx="9144000" cy="6858000"/>
          </a:xfrm>
        </p:spPr>
      </p:pic>
      <p:sp>
        <p:nvSpPr>
          <p:cNvPr id="2" name="Title 1"/>
          <p:cNvSpPr>
            <a:spLocks noGrp="1"/>
          </p:cNvSpPr>
          <p:nvPr>
            <p:ph type="title"/>
          </p:nvPr>
        </p:nvSpPr>
        <p:spPr>
          <a:xfrm>
            <a:off x="1043608" y="476672"/>
            <a:ext cx="8229600" cy="1143000"/>
          </a:xfrm>
        </p:spPr>
        <p:txBody>
          <a:bodyPr/>
          <a:lstStyle/>
          <a:p>
            <a:r>
              <a:rPr lang="en-US" dirty="0" smtClean="0"/>
              <a:t>Flash based XSS</a:t>
            </a:r>
            <a:endParaRPr lang="en-US" dirty="0"/>
          </a:p>
        </p:txBody>
      </p:sp>
      <p:sp>
        <p:nvSpPr>
          <p:cNvPr id="5" name="Subtitle 2"/>
          <p:cNvSpPr txBox="1">
            <a:spLocks/>
          </p:cNvSpPr>
          <p:nvPr/>
        </p:nvSpPr>
        <p:spPr>
          <a:xfrm>
            <a:off x="1763688" y="1628800"/>
            <a:ext cx="7200800" cy="4680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dirty="0" smtClean="0"/>
              <a:t>Now lets look at more cool </a:t>
            </a:r>
            <a:r>
              <a:rPr lang="en-US" sz="2000" dirty="0"/>
              <a:t>sample head on to </a:t>
            </a:r>
            <a:r>
              <a:rPr lang="en-US" sz="2000" dirty="0">
                <a:hlinkClick r:id="rId3"/>
              </a:rPr>
              <a:t>http://demo.testfire.net/</a:t>
            </a:r>
            <a:r>
              <a:rPr lang="en-US" sz="2000" dirty="0" smtClean="0">
                <a:hlinkClick r:id="rId3"/>
              </a:rPr>
              <a:t>vulnerable.swf</a:t>
            </a:r>
            <a:r>
              <a:rPr lang="en-US" sz="2000" dirty="0" smtClean="0"/>
              <a:t> </a:t>
            </a:r>
          </a:p>
          <a:p>
            <a:pPr marL="0" indent="0" algn="just">
              <a:buNone/>
            </a:pPr>
            <a:endParaRPr lang="en-US" sz="2000" dirty="0"/>
          </a:p>
          <a:p>
            <a:pPr marL="0" indent="0" algn="just">
              <a:buNone/>
            </a:pPr>
            <a:r>
              <a:rPr lang="en-US" sz="2000" dirty="0" smtClean="0"/>
              <a:t> </a:t>
            </a:r>
            <a:endParaRPr lang="en-US" sz="2000" dirty="0"/>
          </a:p>
        </p:txBody>
      </p:sp>
      <p:pic>
        <p:nvPicPr>
          <p:cNvPr id="6" name="Picture 5" descr="Screen Shot 2013-09-05 at 2.29.11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1633" y="2348880"/>
            <a:ext cx="5834743" cy="3984920"/>
          </a:xfrm>
          <a:prstGeom prst="rect">
            <a:avLst/>
          </a:prstGeom>
        </p:spPr>
      </p:pic>
    </p:spTree>
    <p:extLst>
      <p:ext uri="{BB962C8B-B14F-4D97-AF65-F5344CB8AC3E}">
        <p14:creationId xmlns:p14="http://schemas.microsoft.com/office/powerpoint/2010/main" val="352560234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pt1_02_pages.jpg"/>
          <p:cNvPicPr>
            <a:picLocks noGrp="1" noChangeAspect="1"/>
          </p:cNvPicPr>
          <p:nvPr>
            <p:ph idx="1"/>
          </p:nvPr>
        </p:nvPicPr>
        <p:blipFill>
          <a:blip r:embed="rId2" cstate="print"/>
          <a:stretch>
            <a:fillRect/>
          </a:stretch>
        </p:blipFill>
        <p:spPr>
          <a:xfrm>
            <a:off x="0" y="0"/>
            <a:ext cx="9144000" cy="6858000"/>
          </a:xfrm>
        </p:spPr>
      </p:pic>
      <p:sp>
        <p:nvSpPr>
          <p:cNvPr id="2" name="Title 1"/>
          <p:cNvSpPr>
            <a:spLocks noGrp="1"/>
          </p:cNvSpPr>
          <p:nvPr>
            <p:ph type="title"/>
          </p:nvPr>
        </p:nvSpPr>
        <p:spPr>
          <a:xfrm>
            <a:off x="1043608" y="476672"/>
            <a:ext cx="8229600" cy="1143000"/>
          </a:xfrm>
        </p:spPr>
        <p:txBody>
          <a:bodyPr/>
          <a:lstStyle/>
          <a:p>
            <a:r>
              <a:rPr lang="en-US" dirty="0" smtClean="0"/>
              <a:t>Flash based XSS</a:t>
            </a:r>
            <a:endParaRPr lang="en-US" dirty="0"/>
          </a:p>
        </p:txBody>
      </p:sp>
      <p:sp>
        <p:nvSpPr>
          <p:cNvPr id="5" name="Subtitle 2"/>
          <p:cNvSpPr txBox="1">
            <a:spLocks/>
          </p:cNvSpPr>
          <p:nvPr/>
        </p:nvSpPr>
        <p:spPr>
          <a:xfrm>
            <a:off x="1763688" y="1628800"/>
            <a:ext cx="7200800" cy="468052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dirty="0" smtClean="0"/>
              <a:t>This example is really more cool and contains a lot of flash based XSS attacks. before start attacks we need to decompile it using show my code after decompile you can see the code is clear . So now will go for some of examples and do attack and explain code for you and will let you do others by your self as exercise . I like number 10 because it’s universal and almost work on every single browser. here is the code for this one.</a:t>
            </a:r>
          </a:p>
          <a:p>
            <a:pPr marL="0" indent="0" algn="just">
              <a:buNone/>
            </a:pPr>
            <a:endParaRPr lang="en-US" sz="2000" dirty="0"/>
          </a:p>
          <a:p>
            <a:pPr marL="0" indent="0" algn="just">
              <a:buNone/>
            </a:pPr>
            <a:endParaRPr lang="en-US" sz="2000" dirty="0" smtClean="0"/>
          </a:p>
          <a:p>
            <a:pPr marL="0" indent="0" algn="just">
              <a:buNone/>
            </a:pPr>
            <a:endParaRPr lang="en-US" sz="2000" dirty="0"/>
          </a:p>
          <a:p>
            <a:pPr marL="0" indent="0" algn="just">
              <a:buNone/>
            </a:pPr>
            <a:r>
              <a:rPr lang="en-US" sz="2000" dirty="0" smtClean="0"/>
              <a:t> </a:t>
            </a:r>
          </a:p>
          <a:p>
            <a:pPr marL="0" indent="0" algn="just">
              <a:buNone/>
            </a:pPr>
            <a:endParaRPr lang="en-US" sz="2000" dirty="0"/>
          </a:p>
          <a:p>
            <a:pPr marL="0" indent="0" algn="just">
              <a:buNone/>
            </a:pPr>
            <a:endParaRPr lang="en-US" sz="2000" dirty="0" smtClean="0"/>
          </a:p>
          <a:p>
            <a:pPr marL="0" indent="0" algn="just">
              <a:buNone/>
            </a:pPr>
            <a:r>
              <a:rPr lang="en-US" sz="2000" dirty="0" smtClean="0"/>
              <a:t>So if the variable </a:t>
            </a:r>
            <a:r>
              <a:rPr lang="en-US" sz="2000" dirty="0" err="1" smtClean="0"/>
              <a:t>externalinterfaceVar</a:t>
            </a:r>
            <a:r>
              <a:rPr lang="en-US" sz="2000" dirty="0" smtClean="0"/>
              <a:t> is not </a:t>
            </a:r>
            <a:r>
              <a:rPr lang="en-US" sz="2000" dirty="0" err="1" smtClean="0"/>
              <a:t>undefinded</a:t>
            </a:r>
            <a:r>
              <a:rPr lang="en-US" sz="2000" dirty="0" smtClean="0"/>
              <a:t> it will call it from _root.  (our input as know from previous section about it) </a:t>
            </a:r>
          </a:p>
        </p:txBody>
      </p:sp>
      <p:graphicFrame>
        <p:nvGraphicFramePr>
          <p:cNvPr id="3" name="Table 2"/>
          <p:cNvGraphicFramePr>
            <a:graphicFrameLocks noGrp="1"/>
          </p:cNvGraphicFramePr>
          <p:nvPr>
            <p:extLst>
              <p:ext uri="{D42A27DB-BD31-4B8C-83A1-F6EECF244321}">
                <p14:modId xmlns:p14="http://schemas.microsoft.com/office/powerpoint/2010/main" val="2017146822"/>
              </p:ext>
            </p:extLst>
          </p:nvPr>
        </p:nvGraphicFramePr>
        <p:xfrm>
          <a:off x="1907704" y="3717032"/>
          <a:ext cx="6480720" cy="1737359"/>
        </p:xfrm>
        <a:graphic>
          <a:graphicData uri="http://schemas.openxmlformats.org/drawingml/2006/table">
            <a:tbl>
              <a:tblPr firstRow="1" bandRow="1">
                <a:tableStyleId>{37CE84F3-28C3-443E-9E96-99CF82512B78}</a:tableStyleId>
              </a:tblPr>
              <a:tblGrid>
                <a:gridCol w="6480720"/>
              </a:tblGrid>
              <a:tr h="370840">
                <a:tc>
                  <a:txBody>
                    <a:bodyPr/>
                    <a:lstStyle/>
                    <a:p>
                      <a:r>
                        <a:rPr lang="en-US" dirty="0" smtClean="0"/>
                        <a:t>on (release) </a:t>
                      </a:r>
                    </a:p>
                    <a:p>
                      <a:r>
                        <a:rPr lang="en-US" dirty="0" smtClean="0"/>
                        <a:t>{</a:t>
                      </a:r>
                    </a:p>
                    <a:p>
                      <a:r>
                        <a:rPr lang="en-US" dirty="0" smtClean="0"/>
                        <a:t> if (</a:t>
                      </a:r>
                      <a:r>
                        <a:rPr lang="en-US" dirty="0" err="1" smtClean="0"/>
                        <a:t>externalInterfaceVar</a:t>
                      </a:r>
                      <a:r>
                        <a:rPr lang="en-US" dirty="0" smtClean="0"/>
                        <a:t> != undefined) {</a:t>
                      </a:r>
                    </a:p>
                    <a:p>
                      <a:r>
                        <a:rPr lang="en-US" dirty="0" smtClean="0"/>
                        <a:t> </a:t>
                      </a:r>
                      <a:r>
                        <a:rPr lang="en-US" dirty="0" err="1" smtClean="0"/>
                        <a:t>flash.external.ExternalInterface.call</a:t>
                      </a:r>
                      <a:r>
                        <a:rPr lang="en-US" dirty="0" smtClean="0"/>
                        <a:t>(_</a:t>
                      </a:r>
                      <a:r>
                        <a:rPr lang="en-US" dirty="0" err="1" smtClean="0"/>
                        <a:t>root.externalInterfaceVar</a:t>
                      </a:r>
                      <a:r>
                        <a:rPr lang="en-US" dirty="0" smtClean="0"/>
                        <a:t>); </a:t>
                      </a:r>
                    </a:p>
                    <a:p>
                      <a:r>
                        <a:rPr lang="en-US" dirty="0" smtClean="0"/>
                        <a:t>}}</a:t>
                      </a:r>
                    </a:p>
                    <a:p>
                      <a:endParaRPr lang="en-US" dirty="0">
                        <a:solidFill>
                          <a:srgbClr val="000000"/>
                        </a:solidFill>
                      </a:endParaRPr>
                    </a:p>
                  </a:txBody>
                  <a:tcPr/>
                </a:tc>
              </a:tr>
            </a:tbl>
          </a:graphicData>
        </a:graphic>
      </p:graphicFrame>
    </p:spTree>
    <p:extLst>
      <p:ext uri="{BB962C8B-B14F-4D97-AF65-F5344CB8AC3E}">
        <p14:creationId xmlns:p14="http://schemas.microsoft.com/office/powerpoint/2010/main" val="92348608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pt1_02_pages.jpg"/>
          <p:cNvPicPr>
            <a:picLocks noGrp="1" noChangeAspect="1"/>
          </p:cNvPicPr>
          <p:nvPr>
            <p:ph idx="1"/>
          </p:nvPr>
        </p:nvPicPr>
        <p:blipFill>
          <a:blip r:embed="rId2" cstate="print"/>
          <a:stretch>
            <a:fillRect/>
          </a:stretch>
        </p:blipFill>
        <p:spPr>
          <a:xfrm>
            <a:off x="0" y="0"/>
            <a:ext cx="9144000" cy="6858000"/>
          </a:xfrm>
        </p:spPr>
      </p:pic>
      <p:sp>
        <p:nvSpPr>
          <p:cNvPr id="2" name="Title 1"/>
          <p:cNvSpPr>
            <a:spLocks noGrp="1"/>
          </p:cNvSpPr>
          <p:nvPr>
            <p:ph type="title"/>
          </p:nvPr>
        </p:nvSpPr>
        <p:spPr>
          <a:xfrm>
            <a:off x="1043608" y="476672"/>
            <a:ext cx="8229600" cy="1143000"/>
          </a:xfrm>
        </p:spPr>
        <p:txBody>
          <a:bodyPr/>
          <a:lstStyle/>
          <a:p>
            <a:r>
              <a:rPr lang="en-US" dirty="0" smtClean="0"/>
              <a:t>Flash based XSS</a:t>
            </a:r>
            <a:endParaRPr lang="en-US" dirty="0"/>
          </a:p>
        </p:txBody>
      </p:sp>
      <p:sp>
        <p:nvSpPr>
          <p:cNvPr id="5" name="Subtitle 2"/>
          <p:cNvSpPr txBox="1">
            <a:spLocks/>
          </p:cNvSpPr>
          <p:nvPr/>
        </p:nvSpPr>
        <p:spPr>
          <a:xfrm>
            <a:off x="1763688" y="1628800"/>
            <a:ext cx="7200800" cy="4680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dirty="0" smtClean="0"/>
              <a:t>So </a:t>
            </a:r>
            <a:r>
              <a:rPr lang="en-US" sz="2000" dirty="0" err="1" smtClean="0"/>
              <a:t>ExternalInterface</a:t>
            </a:r>
            <a:r>
              <a:rPr lang="en-US" sz="2000" dirty="0" smtClean="0"/>
              <a:t> is easy way to communicate between JS/HTML and </a:t>
            </a:r>
            <a:r>
              <a:rPr lang="en-US" sz="2000" dirty="0" err="1" smtClean="0"/>
              <a:t>ActionScript</a:t>
            </a:r>
            <a:r>
              <a:rPr lang="en-US" sz="2000" dirty="0" smtClean="0"/>
              <a:t> you can read more about it in adobe website.</a:t>
            </a:r>
          </a:p>
          <a:p>
            <a:pPr marL="0" indent="0" algn="just">
              <a:buNone/>
            </a:pPr>
            <a:r>
              <a:rPr lang="en-US" sz="2000" dirty="0">
                <a:hlinkClick r:id="rId3"/>
              </a:rPr>
              <a:t>http://help.adobe.com/en_US/FlashPlatform/reference/actionscript/3/flash/external/</a:t>
            </a:r>
            <a:r>
              <a:rPr lang="en-US" sz="2000" dirty="0" smtClean="0">
                <a:hlinkClick r:id="rId3"/>
              </a:rPr>
              <a:t>ExternalInterface.html</a:t>
            </a:r>
            <a:endParaRPr lang="en-US" sz="2000" dirty="0" smtClean="0"/>
          </a:p>
          <a:p>
            <a:pPr marL="0" indent="0" algn="just">
              <a:buNone/>
            </a:pPr>
            <a:r>
              <a:rPr lang="en-US" sz="2000" dirty="0" smtClean="0"/>
              <a:t>So if will run every JavaScript code and the variable is our example is </a:t>
            </a:r>
            <a:r>
              <a:rPr lang="en-US" sz="2000" dirty="0" err="1" smtClean="0"/>
              <a:t>externalinterfaceVar</a:t>
            </a:r>
            <a:r>
              <a:rPr lang="en-US" sz="2000" dirty="0" smtClean="0"/>
              <a:t> all we have to do is pass </a:t>
            </a:r>
            <a:r>
              <a:rPr lang="en-US" sz="2000" dirty="0" err="1" smtClean="0"/>
              <a:t>javascript</a:t>
            </a:r>
            <a:r>
              <a:rPr lang="en-US" sz="2000" dirty="0" smtClean="0"/>
              <a:t> code to in right? Lets try following URL in your browser .  </a:t>
            </a:r>
          </a:p>
          <a:p>
            <a:pPr marL="0" indent="0" algn="just">
              <a:buNone/>
            </a:pPr>
            <a:endParaRPr lang="en-US" sz="2000" dirty="0" smtClean="0"/>
          </a:p>
          <a:p>
            <a:pPr marL="0" indent="0" algn="just">
              <a:buNone/>
            </a:pPr>
            <a:r>
              <a:rPr lang="en-US" sz="2000" dirty="0" smtClean="0"/>
              <a:t>  </a:t>
            </a:r>
          </a:p>
          <a:p>
            <a:pPr marL="0" indent="0" algn="just">
              <a:buNone/>
            </a:pPr>
            <a:endParaRPr lang="en-US" sz="2000" dirty="0"/>
          </a:p>
          <a:p>
            <a:pPr marL="0" indent="0" algn="just">
              <a:buNone/>
            </a:pPr>
            <a:r>
              <a:rPr lang="en-US" sz="2000" dirty="0" smtClean="0"/>
              <a:t>Now click on 10 </a:t>
            </a:r>
            <a:r>
              <a:rPr lang="en-US" sz="2000" dirty="0" err="1" smtClean="0"/>
              <a:t>ExternalInterface</a:t>
            </a:r>
            <a:endParaRPr lang="en-US" sz="2000" dirty="0"/>
          </a:p>
        </p:txBody>
      </p:sp>
      <p:graphicFrame>
        <p:nvGraphicFramePr>
          <p:cNvPr id="6" name="Table 5"/>
          <p:cNvGraphicFramePr>
            <a:graphicFrameLocks noGrp="1"/>
          </p:cNvGraphicFramePr>
          <p:nvPr>
            <p:extLst>
              <p:ext uri="{D42A27DB-BD31-4B8C-83A1-F6EECF244321}">
                <p14:modId xmlns:p14="http://schemas.microsoft.com/office/powerpoint/2010/main" val="4097439579"/>
              </p:ext>
            </p:extLst>
          </p:nvPr>
        </p:nvGraphicFramePr>
        <p:xfrm>
          <a:off x="1979712" y="4149080"/>
          <a:ext cx="6096000" cy="640080"/>
        </p:xfrm>
        <a:graphic>
          <a:graphicData uri="http://schemas.openxmlformats.org/drawingml/2006/table">
            <a:tbl>
              <a:tblPr firstRow="1" bandRow="1">
                <a:tableStyleId>{37CE84F3-28C3-443E-9E96-99CF82512B78}</a:tableStyleId>
              </a:tblPr>
              <a:tblGrid>
                <a:gridCol w="6096000"/>
              </a:tblGrid>
              <a:tr h="370840">
                <a:tc>
                  <a:txBody>
                    <a:bodyPr/>
                    <a:lstStyle/>
                    <a:p>
                      <a:r>
                        <a:rPr lang="en-US" dirty="0" smtClean="0"/>
                        <a:t>http://</a:t>
                      </a:r>
                      <a:r>
                        <a:rPr lang="en-US" dirty="0" err="1" smtClean="0"/>
                        <a:t>demo.testfire.net</a:t>
                      </a:r>
                      <a:r>
                        <a:rPr lang="en-US" dirty="0" smtClean="0"/>
                        <a:t>/</a:t>
                      </a:r>
                      <a:r>
                        <a:rPr lang="en-US" dirty="0" err="1" smtClean="0"/>
                        <a:t>vulnerable.swf?externalInterfaceVar</a:t>
                      </a:r>
                      <a:r>
                        <a:rPr lang="en-US" dirty="0" smtClean="0"/>
                        <a:t>=</a:t>
                      </a:r>
                      <a:r>
                        <a:rPr lang="en-US" dirty="0" err="1" smtClean="0"/>
                        <a:t>eval</a:t>
                      </a:r>
                      <a:r>
                        <a:rPr lang="en-US" dirty="0" smtClean="0"/>
                        <a:t>(</a:t>
                      </a:r>
                      <a:r>
                        <a:rPr lang="en-US" dirty="0" err="1" smtClean="0"/>
                        <a:t>eval</a:t>
                      </a:r>
                      <a:r>
                        <a:rPr lang="en-US" dirty="0" smtClean="0"/>
                        <a:t>(alert(/ZDResearch/)))</a:t>
                      </a:r>
                      <a:endParaRPr lang="en-US" dirty="0" smtClean="0">
                        <a:solidFill>
                          <a:srgbClr val="000000"/>
                        </a:solidFill>
                      </a:endParaRPr>
                    </a:p>
                  </a:txBody>
                  <a:tcPr/>
                </a:tc>
              </a:tr>
            </a:tbl>
          </a:graphicData>
        </a:graphic>
      </p:graphicFrame>
    </p:spTree>
    <p:extLst>
      <p:ext uri="{BB962C8B-B14F-4D97-AF65-F5344CB8AC3E}">
        <p14:creationId xmlns:p14="http://schemas.microsoft.com/office/powerpoint/2010/main" val="10078448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pt1_02_pages.jpg"/>
          <p:cNvPicPr>
            <a:picLocks noGrp="1" noChangeAspect="1"/>
          </p:cNvPicPr>
          <p:nvPr>
            <p:ph idx="1"/>
          </p:nvPr>
        </p:nvPicPr>
        <p:blipFill>
          <a:blip r:embed="rId2" cstate="print"/>
          <a:stretch>
            <a:fillRect/>
          </a:stretch>
        </p:blipFill>
        <p:spPr>
          <a:xfrm>
            <a:off x="0" y="0"/>
            <a:ext cx="9144000" cy="6858000"/>
          </a:xfrm>
        </p:spPr>
      </p:pic>
      <p:sp>
        <p:nvSpPr>
          <p:cNvPr id="2" name="Title 1"/>
          <p:cNvSpPr>
            <a:spLocks noGrp="1"/>
          </p:cNvSpPr>
          <p:nvPr>
            <p:ph type="title"/>
          </p:nvPr>
        </p:nvSpPr>
        <p:spPr>
          <a:xfrm>
            <a:off x="1043608" y="476672"/>
            <a:ext cx="8229600" cy="1143000"/>
          </a:xfrm>
        </p:spPr>
        <p:txBody>
          <a:bodyPr/>
          <a:lstStyle/>
          <a:p>
            <a:r>
              <a:rPr lang="en-US" dirty="0" smtClean="0"/>
              <a:t>Flash based XSS</a:t>
            </a:r>
            <a:endParaRPr lang="en-US" dirty="0"/>
          </a:p>
        </p:txBody>
      </p:sp>
      <p:sp>
        <p:nvSpPr>
          <p:cNvPr id="5" name="Subtitle 2"/>
          <p:cNvSpPr txBox="1">
            <a:spLocks/>
          </p:cNvSpPr>
          <p:nvPr/>
        </p:nvSpPr>
        <p:spPr>
          <a:xfrm>
            <a:off x="1763688" y="1628800"/>
            <a:ext cx="7200800" cy="4680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dirty="0" smtClean="0"/>
              <a:t>And here is result . </a:t>
            </a:r>
          </a:p>
          <a:p>
            <a:pPr marL="0" indent="0" algn="just">
              <a:buNone/>
            </a:pPr>
            <a:endParaRPr lang="en-US" sz="2000" dirty="0"/>
          </a:p>
        </p:txBody>
      </p:sp>
      <p:pic>
        <p:nvPicPr>
          <p:cNvPr id="3" name="Picture 2" descr="Screen Shot 2013-09-05 at 2.56.46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8236" y="2132856"/>
            <a:ext cx="6610228" cy="3929876"/>
          </a:xfrm>
          <a:prstGeom prst="rect">
            <a:avLst/>
          </a:prstGeom>
        </p:spPr>
      </p:pic>
    </p:spTree>
    <p:extLst>
      <p:ext uri="{BB962C8B-B14F-4D97-AF65-F5344CB8AC3E}">
        <p14:creationId xmlns:p14="http://schemas.microsoft.com/office/powerpoint/2010/main" val="290689856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pt1_02_pages.jpg"/>
          <p:cNvPicPr>
            <a:picLocks noGrp="1" noChangeAspect="1"/>
          </p:cNvPicPr>
          <p:nvPr>
            <p:ph idx="1"/>
          </p:nvPr>
        </p:nvPicPr>
        <p:blipFill>
          <a:blip r:embed="rId2" cstate="print"/>
          <a:stretch>
            <a:fillRect/>
          </a:stretch>
        </p:blipFill>
        <p:spPr>
          <a:xfrm>
            <a:off x="0" y="0"/>
            <a:ext cx="9144000" cy="6858000"/>
          </a:xfrm>
        </p:spPr>
      </p:pic>
      <p:sp>
        <p:nvSpPr>
          <p:cNvPr id="2" name="Title 1"/>
          <p:cNvSpPr>
            <a:spLocks noGrp="1"/>
          </p:cNvSpPr>
          <p:nvPr>
            <p:ph type="title"/>
          </p:nvPr>
        </p:nvSpPr>
        <p:spPr>
          <a:xfrm>
            <a:off x="1043608" y="476672"/>
            <a:ext cx="8229600" cy="1143000"/>
          </a:xfrm>
        </p:spPr>
        <p:txBody>
          <a:bodyPr/>
          <a:lstStyle/>
          <a:p>
            <a:r>
              <a:rPr lang="en-US" dirty="0" smtClean="0"/>
              <a:t>Flash based XSS</a:t>
            </a:r>
            <a:endParaRPr lang="en-US" dirty="0"/>
          </a:p>
        </p:txBody>
      </p:sp>
      <p:sp>
        <p:nvSpPr>
          <p:cNvPr id="5" name="Subtitle 2"/>
          <p:cNvSpPr txBox="1">
            <a:spLocks/>
          </p:cNvSpPr>
          <p:nvPr/>
        </p:nvSpPr>
        <p:spPr>
          <a:xfrm>
            <a:off x="1763688" y="1628800"/>
            <a:ext cx="7200800" cy="4680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dirty="0" smtClean="0"/>
              <a:t>Very well so you can find this kind of XSS in a a lot of SWF files around the world now let me go on number 4 . Parameter in </a:t>
            </a:r>
            <a:r>
              <a:rPr lang="en-US" sz="2000" dirty="0" err="1" smtClean="0"/>
              <a:t>getURL</a:t>
            </a:r>
            <a:r>
              <a:rPr lang="en-US" sz="2000" dirty="0" smtClean="0"/>
              <a:t> </a:t>
            </a:r>
            <a:r>
              <a:rPr lang="en-US" sz="2000" dirty="0" err="1" smtClean="0"/>
              <a:t>javascript</a:t>
            </a:r>
            <a:r>
              <a:rPr lang="en-US" sz="2000" dirty="0" smtClean="0"/>
              <a:t> call.  So here is the code .</a:t>
            </a:r>
          </a:p>
          <a:p>
            <a:pPr marL="0" indent="0" algn="just">
              <a:buNone/>
            </a:pPr>
            <a:endParaRPr lang="en-US" sz="2000" dirty="0"/>
          </a:p>
          <a:p>
            <a:pPr marL="0" indent="0" algn="just">
              <a:buNone/>
            </a:pPr>
            <a:endParaRPr lang="en-US" sz="2000" dirty="0" smtClean="0"/>
          </a:p>
          <a:p>
            <a:pPr marL="0" indent="0" algn="just">
              <a:buNone/>
            </a:pPr>
            <a:endParaRPr lang="en-US" sz="2000" dirty="0" smtClean="0"/>
          </a:p>
          <a:p>
            <a:pPr marL="0" indent="0" algn="just">
              <a:buNone/>
            </a:pPr>
            <a:endParaRPr lang="en-US" sz="2000" dirty="0"/>
          </a:p>
          <a:p>
            <a:pPr marL="0" indent="0" algn="just">
              <a:buNone/>
            </a:pPr>
            <a:endParaRPr lang="en-US" sz="2000" dirty="0" smtClean="0"/>
          </a:p>
          <a:p>
            <a:pPr marL="0" indent="0" algn="just">
              <a:buNone/>
            </a:pPr>
            <a:endParaRPr lang="en-US" sz="2000" dirty="0"/>
          </a:p>
          <a:p>
            <a:pPr marL="0" indent="0" algn="just">
              <a:buNone/>
            </a:pPr>
            <a:r>
              <a:rPr lang="en-US" sz="2000" dirty="0" smtClean="0"/>
              <a:t>Ok so here we are inside of </a:t>
            </a:r>
            <a:r>
              <a:rPr lang="en-US" sz="2000" dirty="0" err="1" smtClean="0"/>
              <a:t>eval</a:t>
            </a:r>
            <a:r>
              <a:rPr lang="en-US" sz="2000" dirty="0" smtClean="0"/>
              <a:t> actually we are at </a:t>
            </a:r>
            <a:r>
              <a:rPr lang="en-US" sz="2000" dirty="0" err="1" smtClean="0"/>
              <a:t>javascript:eval</a:t>
            </a:r>
            <a:r>
              <a:rPr lang="en-US" sz="2000" dirty="0" smtClean="0"/>
              <a:t>(‘escape(our code here)) ;  so the easiest way to attack this code is using classic JS injection method it means we close quote and parenthesis and we will comment out the rest .  </a:t>
            </a:r>
            <a:endParaRPr lang="en-US" sz="2000" dirty="0"/>
          </a:p>
        </p:txBody>
      </p:sp>
      <p:graphicFrame>
        <p:nvGraphicFramePr>
          <p:cNvPr id="6" name="Table 5"/>
          <p:cNvGraphicFramePr>
            <a:graphicFrameLocks noGrp="1"/>
          </p:cNvGraphicFramePr>
          <p:nvPr>
            <p:extLst>
              <p:ext uri="{D42A27DB-BD31-4B8C-83A1-F6EECF244321}">
                <p14:modId xmlns:p14="http://schemas.microsoft.com/office/powerpoint/2010/main" val="1539379483"/>
              </p:ext>
            </p:extLst>
          </p:nvPr>
        </p:nvGraphicFramePr>
        <p:xfrm>
          <a:off x="1763688" y="3140968"/>
          <a:ext cx="6624736" cy="1463039"/>
        </p:xfrm>
        <a:graphic>
          <a:graphicData uri="http://schemas.openxmlformats.org/drawingml/2006/table">
            <a:tbl>
              <a:tblPr firstRow="1" bandRow="1">
                <a:tableStyleId>{37CE84F3-28C3-443E-9E96-99CF82512B78}</a:tableStyleId>
              </a:tblPr>
              <a:tblGrid>
                <a:gridCol w="6624736"/>
              </a:tblGrid>
              <a:tr h="370840">
                <a:tc>
                  <a:txBody>
                    <a:bodyPr/>
                    <a:lstStyle/>
                    <a:p>
                      <a:r>
                        <a:rPr lang="en-US" dirty="0" smtClean="0"/>
                        <a:t>on (release) </a:t>
                      </a:r>
                    </a:p>
                    <a:p>
                      <a:r>
                        <a:rPr lang="en-US" dirty="0" smtClean="0"/>
                        <a:t>   {</a:t>
                      </a:r>
                    </a:p>
                    <a:p>
                      <a:r>
                        <a:rPr lang="en-US" dirty="0" smtClean="0"/>
                        <a:t>   </a:t>
                      </a:r>
                      <a:r>
                        <a:rPr lang="en-US" dirty="0" err="1" smtClean="0"/>
                        <a:t>geturl</a:t>
                      </a:r>
                      <a:r>
                        <a:rPr lang="en-US" dirty="0" smtClean="0"/>
                        <a:t> (("</a:t>
                      </a:r>
                      <a:r>
                        <a:rPr lang="en-US" dirty="0" err="1" smtClean="0"/>
                        <a:t>javascript:eval</a:t>
                      </a:r>
                      <a:r>
                        <a:rPr lang="en-US" dirty="0" smtClean="0"/>
                        <a:t>('" + escape(_</a:t>
                      </a:r>
                      <a:r>
                        <a:rPr lang="en-US" dirty="0" err="1" smtClean="0"/>
                        <a:t>root.getUrlJSParam</a:t>
                      </a:r>
                      <a:r>
                        <a:rPr lang="en-US" dirty="0" smtClean="0"/>
                        <a:t>)) + "')");</a:t>
                      </a:r>
                    </a:p>
                    <a:p>
                      <a:r>
                        <a:rPr lang="en-US" dirty="0" smtClean="0"/>
                        <a:t>   }</a:t>
                      </a:r>
                    </a:p>
                    <a:p>
                      <a:endParaRPr lang="en-US" dirty="0" smtClean="0"/>
                    </a:p>
                  </a:txBody>
                  <a:tcPr/>
                </a:tc>
              </a:tr>
            </a:tbl>
          </a:graphicData>
        </a:graphic>
      </p:graphicFrame>
    </p:spTree>
    <p:extLst>
      <p:ext uri="{BB962C8B-B14F-4D97-AF65-F5344CB8AC3E}">
        <p14:creationId xmlns:p14="http://schemas.microsoft.com/office/powerpoint/2010/main" val="343528770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pt1_02_pages.jpg"/>
          <p:cNvPicPr>
            <a:picLocks noGrp="1" noChangeAspect="1"/>
          </p:cNvPicPr>
          <p:nvPr>
            <p:ph idx="1"/>
          </p:nvPr>
        </p:nvPicPr>
        <p:blipFill>
          <a:blip r:embed="rId2" cstate="print"/>
          <a:stretch>
            <a:fillRect/>
          </a:stretch>
        </p:blipFill>
        <p:spPr>
          <a:xfrm>
            <a:off x="0" y="0"/>
            <a:ext cx="9144000" cy="6858000"/>
          </a:xfrm>
        </p:spPr>
      </p:pic>
      <p:sp>
        <p:nvSpPr>
          <p:cNvPr id="2" name="Title 1"/>
          <p:cNvSpPr>
            <a:spLocks noGrp="1"/>
          </p:cNvSpPr>
          <p:nvPr>
            <p:ph type="title"/>
          </p:nvPr>
        </p:nvSpPr>
        <p:spPr>
          <a:xfrm>
            <a:off x="1043608" y="476672"/>
            <a:ext cx="8229600" cy="1143000"/>
          </a:xfrm>
        </p:spPr>
        <p:txBody>
          <a:bodyPr/>
          <a:lstStyle/>
          <a:p>
            <a:r>
              <a:rPr lang="en-US" dirty="0" smtClean="0"/>
              <a:t>Flash based XSS</a:t>
            </a:r>
            <a:endParaRPr lang="en-US" dirty="0"/>
          </a:p>
        </p:txBody>
      </p:sp>
      <p:sp>
        <p:nvSpPr>
          <p:cNvPr id="5" name="Subtitle 2"/>
          <p:cNvSpPr txBox="1">
            <a:spLocks/>
          </p:cNvSpPr>
          <p:nvPr/>
        </p:nvSpPr>
        <p:spPr>
          <a:xfrm>
            <a:off x="1763688" y="1628800"/>
            <a:ext cx="7200800" cy="4680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dirty="0" smtClean="0"/>
              <a:t>So all lets try following URL:</a:t>
            </a:r>
          </a:p>
          <a:p>
            <a:pPr marL="0" indent="0" algn="just">
              <a:buNone/>
            </a:pPr>
            <a:endParaRPr lang="en-US" sz="2000" dirty="0"/>
          </a:p>
          <a:p>
            <a:pPr marL="0" indent="0" algn="just">
              <a:buNone/>
            </a:pPr>
            <a:endParaRPr lang="en-US" sz="2000" dirty="0" smtClean="0"/>
          </a:p>
          <a:p>
            <a:pPr marL="0" indent="0" algn="just">
              <a:buNone/>
            </a:pPr>
            <a:endParaRPr lang="en-US" sz="2000" dirty="0"/>
          </a:p>
        </p:txBody>
      </p:sp>
      <p:graphicFrame>
        <p:nvGraphicFramePr>
          <p:cNvPr id="3" name="Table 2"/>
          <p:cNvGraphicFramePr>
            <a:graphicFrameLocks noGrp="1"/>
          </p:cNvGraphicFramePr>
          <p:nvPr>
            <p:extLst>
              <p:ext uri="{D42A27DB-BD31-4B8C-83A1-F6EECF244321}">
                <p14:modId xmlns:p14="http://schemas.microsoft.com/office/powerpoint/2010/main" val="2742883227"/>
              </p:ext>
            </p:extLst>
          </p:nvPr>
        </p:nvGraphicFramePr>
        <p:xfrm>
          <a:off x="1835696" y="2132856"/>
          <a:ext cx="6912768" cy="640080"/>
        </p:xfrm>
        <a:graphic>
          <a:graphicData uri="http://schemas.openxmlformats.org/drawingml/2006/table">
            <a:tbl>
              <a:tblPr firstRow="1" bandRow="1">
                <a:tableStyleId>{37CE84F3-28C3-443E-9E96-99CF82512B78}</a:tableStyleId>
              </a:tblPr>
              <a:tblGrid>
                <a:gridCol w="6912768"/>
              </a:tblGrid>
              <a:tr h="370840">
                <a:tc>
                  <a:txBody>
                    <a:bodyPr/>
                    <a:lstStyle/>
                    <a:p>
                      <a:r>
                        <a:rPr lang="en-US" dirty="0" smtClean="0"/>
                        <a:t>http://</a:t>
                      </a:r>
                      <a:r>
                        <a:rPr lang="en-US" dirty="0" err="1" smtClean="0"/>
                        <a:t>demo.testfire.net</a:t>
                      </a:r>
                      <a:r>
                        <a:rPr lang="en-US" dirty="0" smtClean="0"/>
                        <a:t>/</a:t>
                      </a:r>
                      <a:r>
                        <a:rPr lang="en-US" dirty="0" err="1" smtClean="0"/>
                        <a:t>vulnerable.swf?getUrlJSParam</a:t>
                      </a:r>
                      <a:r>
                        <a:rPr lang="en-US" dirty="0" smtClean="0"/>
                        <a:t>=');alert(/ZDResearch/)//</a:t>
                      </a:r>
                      <a:endParaRPr lang="en-US" dirty="0">
                        <a:solidFill>
                          <a:srgbClr val="000000"/>
                        </a:solidFill>
                      </a:endParaRPr>
                    </a:p>
                  </a:txBody>
                  <a:tcPr/>
                </a:tc>
              </a:tr>
            </a:tbl>
          </a:graphicData>
        </a:graphic>
      </p:graphicFrame>
      <p:pic>
        <p:nvPicPr>
          <p:cNvPr id="7" name="Picture 6" descr="Screen Shot 2013-09-05 at 3.10.22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720" y="2949143"/>
            <a:ext cx="6264696" cy="3288169"/>
          </a:xfrm>
          <a:prstGeom prst="rect">
            <a:avLst/>
          </a:prstGeom>
        </p:spPr>
      </p:pic>
    </p:spTree>
    <p:extLst>
      <p:ext uri="{BB962C8B-B14F-4D97-AF65-F5344CB8AC3E}">
        <p14:creationId xmlns:p14="http://schemas.microsoft.com/office/powerpoint/2010/main" val="191842989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pt1_02_pages.jpg"/>
          <p:cNvPicPr>
            <a:picLocks noGrp="1" noChangeAspect="1"/>
          </p:cNvPicPr>
          <p:nvPr>
            <p:ph idx="1"/>
          </p:nvPr>
        </p:nvPicPr>
        <p:blipFill>
          <a:blip r:embed="rId2" cstate="print"/>
          <a:stretch>
            <a:fillRect/>
          </a:stretch>
        </p:blipFill>
        <p:spPr>
          <a:xfrm>
            <a:off x="0" y="0"/>
            <a:ext cx="9144000" cy="6858000"/>
          </a:xfrm>
        </p:spPr>
      </p:pic>
      <p:sp>
        <p:nvSpPr>
          <p:cNvPr id="2" name="Title 1"/>
          <p:cNvSpPr>
            <a:spLocks noGrp="1"/>
          </p:cNvSpPr>
          <p:nvPr>
            <p:ph type="title"/>
          </p:nvPr>
        </p:nvSpPr>
        <p:spPr>
          <a:xfrm>
            <a:off x="1043608" y="476672"/>
            <a:ext cx="8229600" cy="1143000"/>
          </a:xfrm>
        </p:spPr>
        <p:txBody>
          <a:bodyPr/>
          <a:lstStyle/>
          <a:p>
            <a:r>
              <a:rPr lang="en-US" dirty="0" smtClean="0"/>
              <a:t>Flash based XSS</a:t>
            </a:r>
            <a:endParaRPr lang="en-US" dirty="0"/>
          </a:p>
        </p:txBody>
      </p:sp>
      <p:sp>
        <p:nvSpPr>
          <p:cNvPr id="5" name="Subtitle 2"/>
          <p:cNvSpPr txBox="1">
            <a:spLocks/>
          </p:cNvSpPr>
          <p:nvPr/>
        </p:nvSpPr>
        <p:spPr>
          <a:xfrm>
            <a:off x="1763688" y="1628800"/>
            <a:ext cx="7200800" cy="4680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dirty="0" smtClean="0"/>
              <a:t>So all of classic flash based XSS attacks are almost same you need to find a variable that passed some how to </a:t>
            </a:r>
            <a:r>
              <a:rPr lang="en-US" sz="2000" dirty="0" err="1" smtClean="0"/>
              <a:t>javascript</a:t>
            </a:r>
            <a:r>
              <a:rPr lang="en-US" sz="2000" dirty="0" smtClean="0"/>
              <a:t> or external caller. But this is not the only way we can XSS flash files. We are in advanced web hacking course so you should be creative. some times loading another SWF file , loading HTML file, loading XML file, calling a socket may result XSS attack so for getting best result you should audit code correctly not only searching for patterns. Lets just look at number  8 </a:t>
            </a:r>
            <a:r>
              <a:rPr lang="en-US" sz="2000" dirty="0" err="1" smtClean="0"/>
              <a:t>htmlText</a:t>
            </a:r>
            <a:r>
              <a:rPr lang="en-US" sz="2000" dirty="0" smtClean="0"/>
              <a:t> In our example. Here is the code.</a:t>
            </a:r>
          </a:p>
          <a:p>
            <a:pPr marL="0" indent="0" algn="just">
              <a:buNone/>
            </a:pPr>
            <a:endParaRPr lang="en-US" sz="2000" dirty="0" smtClean="0"/>
          </a:p>
        </p:txBody>
      </p:sp>
      <p:graphicFrame>
        <p:nvGraphicFramePr>
          <p:cNvPr id="3" name="Table 2"/>
          <p:cNvGraphicFramePr>
            <a:graphicFrameLocks noGrp="1"/>
          </p:cNvGraphicFramePr>
          <p:nvPr>
            <p:extLst>
              <p:ext uri="{D42A27DB-BD31-4B8C-83A1-F6EECF244321}">
                <p14:modId xmlns:p14="http://schemas.microsoft.com/office/powerpoint/2010/main" val="2750279483"/>
              </p:ext>
            </p:extLst>
          </p:nvPr>
        </p:nvGraphicFramePr>
        <p:xfrm>
          <a:off x="1907704" y="4365104"/>
          <a:ext cx="6984776" cy="1872208"/>
        </p:xfrm>
        <a:graphic>
          <a:graphicData uri="http://schemas.openxmlformats.org/drawingml/2006/table">
            <a:tbl>
              <a:tblPr firstRow="1" bandRow="1">
                <a:tableStyleId>{37CE84F3-28C3-443E-9E96-99CF82512B78}</a:tableStyleId>
              </a:tblPr>
              <a:tblGrid>
                <a:gridCol w="6984776"/>
              </a:tblGrid>
              <a:tr h="1872208">
                <a:tc>
                  <a:txBody>
                    <a:bodyPr/>
                    <a:lstStyle/>
                    <a:p>
                      <a:r>
                        <a:rPr lang="en-US" sz="1400" dirty="0" smtClean="0"/>
                        <a:t>on (release) </a:t>
                      </a:r>
                    </a:p>
                    <a:p>
                      <a:r>
                        <a:rPr lang="en-US" sz="1400" dirty="0" smtClean="0"/>
                        <a:t>{ </a:t>
                      </a:r>
                    </a:p>
                    <a:p>
                      <a:r>
                        <a:rPr lang="en-US" sz="1400" dirty="0" smtClean="0"/>
                        <a:t>	if (</a:t>
                      </a:r>
                      <a:r>
                        <a:rPr lang="en-US" sz="1400" dirty="0" err="1" smtClean="0"/>
                        <a:t>txtFieldExists</a:t>
                      </a:r>
                      <a:r>
                        <a:rPr lang="en-US" sz="1400" dirty="0" smtClean="0"/>
                        <a:t> == false) { </a:t>
                      </a:r>
                      <a:r>
                        <a:rPr lang="en-US" sz="1400" dirty="0" err="1" smtClean="0"/>
                        <a:t>this.createtextfield</a:t>
                      </a:r>
                      <a:r>
                        <a:rPr lang="en-US" sz="1400" dirty="0" smtClean="0"/>
                        <a:t>("</a:t>
                      </a:r>
                      <a:r>
                        <a:rPr lang="en-US" sz="1400" dirty="0" err="1" smtClean="0"/>
                        <a:t>txtField</a:t>
                      </a:r>
                      <a:r>
                        <a:rPr lang="en-US" sz="1400" dirty="0" smtClean="0"/>
                        <a:t>", </a:t>
                      </a:r>
                      <a:r>
                        <a:rPr lang="en-US" sz="1400" dirty="0" err="1" smtClean="0"/>
                        <a:t>this.getnexthighestdepth</a:t>
                      </a:r>
                      <a:r>
                        <a:rPr lang="en-US" sz="1400" dirty="0" smtClean="0"/>
                        <a:t>(), 270, 270, 160, 22); </a:t>
                      </a:r>
                    </a:p>
                    <a:p>
                      <a:r>
                        <a:rPr lang="en-US" sz="1400" dirty="0" smtClean="0"/>
                        <a:t>	</a:t>
                      </a:r>
                      <a:r>
                        <a:rPr lang="en-US" sz="1400" dirty="0" err="1" smtClean="0"/>
                        <a:t>txtField.html</a:t>
                      </a:r>
                      <a:r>
                        <a:rPr lang="en-US" sz="1400" dirty="0" smtClean="0"/>
                        <a:t> = true; </a:t>
                      </a:r>
                    </a:p>
                    <a:p>
                      <a:r>
                        <a:rPr lang="en-US" sz="1400" dirty="0" smtClean="0"/>
                        <a:t>	</a:t>
                      </a:r>
                      <a:r>
                        <a:rPr lang="en-US" sz="1400" dirty="0" err="1" smtClean="0"/>
                        <a:t>txtFieldExists</a:t>
                      </a:r>
                      <a:r>
                        <a:rPr lang="en-US" sz="1400" dirty="0" smtClean="0"/>
                        <a:t> = true; } </a:t>
                      </a:r>
                    </a:p>
                    <a:p>
                      <a:r>
                        <a:rPr lang="en-US" sz="1400" dirty="0" smtClean="0"/>
                        <a:t>	</a:t>
                      </a:r>
                      <a:r>
                        <a:rPr lang="en-US" sz="1400" dirty="0" err="1" smtClean="0"/>
                        <a:t>txtField.htmltext</a:t>
                      </a:r>
                      <a:r>
                        <a:rPr lang="en-US" sz="1400" dirty="0" smtClean="0"/>
                        <a:t> = </a:t>
                      </a:r>
                      <a:r>
                        <a:rPr lang="en-US" sz="1400" dirty="0" err="1" smtClean="0"/>
                        <a:t>htmlVar</a:t>
                      </a:r>
                      <a:r>
                        <a:rPr lang="en-US" sz="1400" dirty="0" smtClean="0"/>
                        <a:t>; </a:t>
                      </a:r>
                    </a:p>
                    <a:p>
                      <a:r>
                        <a:rPr lang="en-US" sz="1400" dirty="0" smtClean="0"/>
                        <a:t>} </a:t>
                      </a:r>
                      <a:endParaRPr lang="en-US" sz="1400" dirty="0" smtClean="0">
                        <a:solidFill>
                          <a:srgbClr val="000000"/>
                        </a:solidFill>
                      </a:endParaRPr>
                    </a:p>
                  </a:txBody>
                  <a:tcPr/>
                </a:tc>
              </a:tr>
            </a:tbl>
          </a:graphicData>
        </a:graphic>
      </p:graphicFrame>
    </p:spTree>
    <p:extLst>
      <p:ext uri="{BB962C8B-B14F-4D97-AF65-F5344CB8AC3E}">
        <p14:creationId xmlns:p14="http://schemas.microsoft.com/office/powerpoint/2010/main" val="218061607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pt1_02_pages.jpg"/>
          <p:cNvPicPr>
            <a:picLocks noGrp="1" noChangeAspect="1"/>
          </p:cNvPicPr>
          <p:nvPr>
            <p:ph idx="1"/>
          </p:nvPr>
        </p:nvPicPr>
        <p:blipFill>
          <a:blip r:embed="rId2" cstate="print"/>
          <a:stretch>
            <a:fillRect/>
          </a:stretch>
        </p:blipFill>
        <p:spPr>
          <a:xfrm>
            <a:off x="0" y="0"/>
            <a:ext cx="9144000" cy="6858000"/>
          </a:xfrm>
        </p:spPr>
      </p:pic>
      <p:sp>
        <p:nvSpPr>
          <p:cNvPr id="2" name="Title 1"/>
          <p:cNvSpPr>
            <a:spLocks noGrp="1"/>
          </p:cNvSpPr>
          <p:nvPr>
            <p:ph type="title"/>
          </p:nvPr>
        </p:nvSpPr>
        <p:spPr>
          <a:xfrm>
            <a:off x="1043608" y="476672"/>
            <a:ext cx="8229600" cy="1143000"/>
          </a:xfrm>
        </p:spPr>
        <p:txBody>
          <a:bodyPr/>
          <a:lstStyle/>
          <a:p>
            <a:r>
              <a:rPr lang="en-US" dirty="0" smtClean="0"/>
              <a:t>Flash based XSS</a:t>
            </a:r>
            <a:endParaRPr lang="en-US" dirty="0"/>
          </a:p>
        </p:txBody>
      </p:sp>
      <p:sp>
        <p:nvSpPr>
          <p:cNvPr id="5" name="Subtitle 2"/>
          <p:cNvSpPr txBox="1">
            <a:spLocks/>
          </p:cNvSpPr>
          <p:nvPr/>
        </p:nvSpPr>
        <p:spPr>
          <a:xfrm>
            <a:off x="1763688" y="1628800"/>
            <a:ext cx="7200800" cy="4680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Lets try inject text </a:t>
            </a:r>
            <a:r>
              <a:rPr lang="en-US" sz="2000" dirty="0"/>
              <a:t>parameter </a:t>
            </a:r>
            <a:r>
              <a:rPr lang="en-US" sz="2000" dirty="0" smtClean="0"/>
              <a:t>like: </a:t>
            </a:r>
            <a:r>
              <a:rPr lang="en-US" sz="2000" dirty="0">
                <a:hlinkClick r:id="rId3"/>
              </a:rPr>
              <a:t>http://demo.testfire.net/vulnerable.swf?htmlVar=</a:t>
            </a:r>
            <a:r>
              <a:rPr lang="en-US" sz="2000" dirty="0" smtClean="0">
                <a:hlinkClick r:id="rId3"/>
              </a:rPr>
              <a:t>ZDResearch</a:t>
            </a:r>
            <a:endParaRPr lang="en-US" sz="2000" dirty="0" smtClean="0"/>
          </a:p>
          <a:p>
            <a:pPr marL="0" indent="0" algn="just">
              <a:buNone/>
            </a:pPr>
            <a:r>
              <a:rPr lang="en-US" sz="2000" dirty="0" smtClean="0"/>
              <a:t>now click on </a:t>
            </a:r>
            <a:r>
              <a:rPr lang="en-US" sz="2000" dirty="0" err="1" smtClean="0"/>
              <a:t>htmlText</a:t>
            </a:r>
            <a:r>
              <a:rPr lang="en-US" sz="2000" dirty="0" smtClean="0"/>
              <a:t> and will see ZDResearch text now lets try inject html code</a:t>
            </a:r>
          </a:p>
          <a:p>
            <a:pPr marL="0" indent="0" algn="just">
              <a:buNone/>
            </a:pPr>
            <a:endParaRPr lang="en-US" sz="2000" dirty="0"/>
          </a:p>
          <a:p>
            <a:pPr marL="0" indent="0" algn="just">
              <a:buNone/>
            </a:pPr>
            <a:endParaRPr lang="en-US" sz="2000" dirty="0"/>
          </a:p>
          <a:p>
            <a:pPr marL="0" indent="0" algn="just">
              <a:buNone/>
            </a:pPr>
            <a:endParaRPr lang="en-US" sz="2000" dirty="0" smtClean="0"/>
          </a:p>
          <a:p>
            <a:pPr marL="0" indent="0" algn="just">
              <a:buNone/>
            </a:pPr>
            <a:r>
              <a:rPr lang="en-US" sz="2000" dirty="0" smtClean="0"/>
              <a:t>Again click on </a:t>
            </a:r>
            <a:r>
              <a:rPr lang="en-US" sz="2000" dirty="0" err="1" smtClean="0"/>
              <a:t>htmlText</a:t>
            </a:r>
            <a:r>
              <a:rPr lang="en-US" sz="2000" dirty="0" smtClean="0"/>
              <a:t> and then click on Click Here again you will got alert message . </a:t>
            </a:r>
          </a:p>
          <a:p>
            <a:pPr marL="0" indent="0" algn="just">
              <a:buNone/>
            </a:pPr>
            <a:endParaRPr lang="en-US" sz="2000" dirty="0" smtClean="0"/>
          </a:p>
          <a:p>
            <a:pPr marL="0" indent="0" algn="just">
              <a:buNone/>
            </a:pPr>
            <a:endParaRPr lang="en-US" sz="2000" dirty="0" smtClean="0"/>
          </a:p>
          <a:p>
            <a:pPr marL="0" indent="0" algn="just">
              <a:buNone/>
            </a:pPr>
            <a:endParaRPr lang="en-US" sz="2000" dirty="0" smtClean="0"/>
          </a:p>
        </p:txBody>
      </p:sp>
      <p:graphicFrame>
        <p:nvGraphicFramePr>
          <p:cNvPr id="6" name="Table 5"/>
          <p:cNvGraphicFramePr>
            <a:graphicFrameLocks noGrp="1"/>
          </p:cNvGraphicFramePr>
          <p:nvPr>
            <p:extLst>
              <p:ext uri="{D42A27DB-BD31-4B8C-83A1-F6EECF244321}">
                <p14:modId xmlns:p14="http://schemas.microsoft.com/office/powerpoint/2010/main" val="2447597799"/>
              </p:ext>
            </p:extLst>
          </p:nvPr>
        </p:nvGraphicFramePr>
        <p:xfrm>
          <a:off x="1835696" y="3148960"/>
          <a:ext cx="6096000" cy="640080"/>
        </p:xfrm>
        <a:graphic>
          <a:graphicData uri="http://schemas.openxmlformats.org/drawingml/2006/table">
            <a:tbl>
              <a:tblPr firstRow="1" bandRow="1">
                <a:tableStyleId>{37CE84F3-28C3-443E-9E96-99CF82512B78}</a:tableStyleId>
              </a:tblPr>
              <a:tblGrid>
                <a:gridCol w="6096000"/>
              </a:tblGrid>
              <a:tr h="370840">
                <a:tc>
                  <a:txBody>
                    <a:bodyPr/>
                    <a:lstStyle/>
                    <a:p>
                      <a:r>
                        <a:rPr lang="en-US" dirty="0" smtClean="0"/>
                        <a:t>http://</a:t>
                      </a:r>
                      <a:r>
                        <a:rPr lang="en-US" dirty="0" err="1" smtClean="0"/>
                        <a:t>demo.testfire.net</a:t>
                      </a:r>
                      <a:r>
                        <a:rPr lang="en-US" dirty="0" smtClean="0"/>
                        <a:t>/</a:t>
                      </a:r>
                      <a:r>
                        <a:rPr lang="en-US" dirty="0" err="1" smtClean="0"/>
                        <a:t>vulnerable.swf?htmlVar</a:t>
                      </a:r>
                      <a:r>
                        <a:rPr lang="en-US" dirty="0" smtClean="0"/>
                        <a:t>=&lt;a </a:t>
                      </a:r>
                      <a:r>
                        <a:rPr lang="en-US" dirty="0" err="1" smtClean="0"/>
                        <a:t>href</a:t>
                      </a:r>
                      <a:r>
                        <a:rPr lang="en-US" dirty="0" smtClean="0"/>
                        <a:t>="</a:t>
                      </a:r>
                      <a:r>
                        <a:rPr lang="en-US" dirty="0" err="1" smtClean="0"/>
                        <a:t>javascript:alert</a:t>
                      </a:r>
                      <a:r>
                        <a:rPr lang="en-US" dirty="0" smtClean="0"/>
                        <a:t>(/ZDResearch/)"&gt; Click here&lt;/a&gt;</a:t>
                      </a:r>
                    </a:p>
                  </a:txBody>
                  <a:tcPr/>
                </a:tc>
              </a:tr>
            </a:tbl>
          </a:graphicData>
        </a:graphic>
      </p:graphicFrame>
    </p:spTree>
    <p:extLst>
      <p:ext uri="{BB962C8B-B14F-4D97-AF65-F5344CB8AC3E}">
        <p14:creationId xmlns:p14="http://schemas.microsoft.com/office/powerpoint/2010/main" val="30160082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pt1_02_pages.jpg"/>
          <p:cNvPicPr>
            <a:picLocks noGrp="1" noChangeAspect="1"/>
          </p:cNvPicPr>
          <p:nvPr>
            <p:ph idx="1"/>
          </p:nvPr>
        </p:nvPicPr>
        <p:blipFill>
          <a:blip r:embed="rId2" cstate="print"/>
          <a:stretch>
            <a:fillRect/>
          </a:stretch>
        </p:blipFill>
        <p:spPr>
          <a:xfrm>
            <a:off x="0" y="0"/>
            <a:ext cx="9144000" cy="6858000"/>
          </a:xfrm>
        </p:spPr>
      </p:pic>
      <p:sp>
        <p:nvSpPr>
          <p:cNvPr id="2" name="Title 1"/>
          <p:cNvSpPr>
            <a:spLocks noGrp="1"/>
          </p:cNvSpPr>
          <p:nvPr>
            <p:ph type="title"/>
          </p:nvPr>
        </p:nvSpPr>
        <p:spPr>
          <a:xfrm>
            <a:off x="878904" y="692696"/>
            <a:ext cx="8229600" cy="1143000"/>
          </a:xfrm>
        </p:spPr>
        <p:txBody>
          <a:bodyPr>
            <a:normAutofit/>
          </a:bodyPr>
          <a:lstStyle/>
          <a:p>
            <a:r>
              <a:rPr lang="en-US" dirty="0"/>
              <a:t>sample chapter </a:t>
            </a:r>
            <a:r>
              <a:rPr lang="en-US" dirty="0" smtClean="0"/>
              <a:t>warning </a:t>
            </a:r>
            <a:endParaRPr lang="en-US" dirty="0"/>
          </a:p>
        </p:txBody>
      </p:sp>
      <p:sp>
        <p:nvSpPr>
          <p:cNvPr id="5" name="Subtitle 2"/>
          <p:cNvSpPr txBox="1">
            <a:spLocks/>
          </p:cNvSpPr>
          <p:nvPr/>
        </p:nvSpPr>
        <p:spPr>
          <a:xfrm>
            <a:off x="1691680" y="1844824"/>
            <a:ext cx="7200800" cy="4680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000" dirty="0"/>
          </a:p>
          <a:p>
            <a:pPr marL="0" indent="0" algn="just">
              <a:buNone/>
            </a:pPr>
            <a:r>
              <a:rPr lang="en-US" sz="2000" dirty="0" smtClean="0"/>
              <a:t>This is just sample chapter release from </a:t>
            </a:r>
            <a:r>
              <a:rPr lang="en-US" sz="2000" dirty="0" smtClean="0">
                <a:hlinkClick r:id="rId3"/>
              </a:rPr>
              <a:t>https://training.zdresearch.com</a:t>
            </a:r>
            <a:r>
              <a:rPr lang="en-US" sz="2000" dirty="0" smtClean="0"/>
              <a:t> . This sample moved out from our flash security module in advanced web application hacking training course.</a:t>
            </a:r>
          </a:p>
          <a:p>
            <a:pPr marL="0" indent="0" algn="just">
              <a:buNone/>
            </a:pPr>
            <a:endParaRPr lang="en-US" sz="2000" dirty="0"/>
          </a:p>
          <a:p>
            <a:pPr marL="0" indent="0" algn="just">
              <a:buNone/>
            </a:pPr>
            <a:r>
              <a:rPr lang="en-US" sz="2000" dirty="0" smtClean="0"/>
              <a:t> </a:t>
            </a:r>
            <a:endParaRPr lang="en-US" sz="2000" dirty="0"/>
          </a:p>
        </p:txBody>
      </p:sp>
      <p:pic>
        <p:nvPicPr>
          <p:cNvPr id="3" name="Picture 2" descr="792860623_135237967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5776" y="3284984"/>
            <a:ext cx="5112568" cy="3078176"/>
          </a:xfrm>
          <a:prstGeom prst="rect">
            <a:avLst/>
          </a:prstGeom>
        </p:spPr>
      </p:pic>
    </p:spTree>
    <p:extLst>
      <p:ext uri="{BB962C8B-B14F-4D97-AF65-F5344CB8AC3E}">
        <p14:creationId xmlns:p14="http://schemas.microsoft.com/office/powerpoint/2010/main" val="370163402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pt1_02_pages.jpg"/>
          <p:cNvPicPr>
            <a:picLocks noGrp="1" noChangeAspect="1"/>
          </p:cNvPicPr>
          <p:nvPr>
            <p:ph idx="1"/>
          </p:nvPr>
        </p:nvPicPr>
        <p:blipFill>
          <a:blip r:embed="rId2" cstate="print"/>
          <a:stretch>
            <a:fillRect/>
          </a:stretch>
        </p:blipFill>
        <p:spPr>
          <a:xfrm>
            <a:off x="0" y="0"/>
            <a:ext cx="9144000" cy="6858000"/>
          </a:xfrm>
        </p:spPr>
      </p:pic>
      <p:sp>
        <p:nvSpPr>
          <p:cNvPr id="2" name="Title 1"/>
          <p:cNvSpPr>
            <a:spLocks noGrp="1"/>
          </p:cNvSpPr>
          <p:nvPr>
            <p:ph type="title"/>
          </p:nvPr>
        </p:nvSpPr>
        <p:spPr>
          <a:xfrm>
            <a:off x="1043608" y="476672"/>
            <a:ext cx="8229600" cy="1143000"/>
          </a:xfrm>
        </p:spPr>
        <p:txBody>
          <a:bodyPr/>
          <a:lstStyle/>
          <a:p>
            <a:r>
              <a:rPr lang="en-US" dirty="0" smtClean="0"/>
              <a:t>Flash based XSS</a:t>
            </a:r>
            <a:endParaRPr lang="en-US" dirty="0"/>
          </a:p>
        </p:txBody>
      </p:sp>
      <p:sp>
        <p:nvSpPr>
          <p:cNvPr id="5" name="Subtitle 2"/>
          <p:cNvSpPr txBox="1">
            <a:spLocks/>
          </p:cNvSpPr>
          <p:nvPr/>
        </p:nvSpPr>
        <p:spPr>
          <a:xfrm>
            <a:off x="1763688" y="1628800"/>
            <a:ext cx="7200800" cy="4680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dirty="0" smtClean="0"/>
              <a:t>So as you can see this be be completely different than only JS vectors so for now you can pause reading slides and go and work on other </a:t>
            </a:r>
            <a:r>
              <a:rPr lang="en-US" sz="2000" dirty="0"/>
              <a:t>examples In  </a:t>
            </a:r>
            <a:r>
              <a:rPr lang="en-US" sz="2000" dirty="0">
                <a:hlinkClick r:id="rId3"/>
              </a:rPr>
              <a:t>http://demo.testfire.net/</a:t>
            </a:r>
            <a:r>
              <a:rPr lang="en-US" sz="2000" dirty="0" smtClean="0">
                <a:hlinkClick r:id="rId3"/>
              </a:rPr>
              <a:t>vulnerable.swf</a:t>
            </a:r>
            <a:r>
              <a:rPr lang="en-US" sz="2000" dirty="0"/>
              <a:t> </a:t>
            </a:r>
            <a:r>
              <a:rPr lang="en-US" sz="2000" dirty="0" smtClean="0"/>
              <a:t>try to understand different vectors and method and try to understand it at code level . If you need help on each attacks you can do cheat and click on  show attacks button in vulnerable SWF. </a:t>
            </a:r>
          </a:p>
          <a:p>
            <a:pPr marL="0" indent="0" algn="just">
              <a:buNone/>
            </a:pPr>
            <a:endParaRPr lang="en-US" sz="2000" dirty="0" smtClean="0"/>
          </a:p>
          <a:p>
            <a:pPr marL="0" indent="0" algn="just">
              <a:buNone/>
            </a:pPr>
            <a:endParaRPr lang="en-US" sz="2000" dirty="0" smtClean="0"/>
          </a:p>
          <a:p>
            <a:pPr marL="0" indent="0" algn="just">
              <a:buNone/>
            </a:pPr>
            <a:endParaRPr lang="en-US" sz="2000" dirty="0" smtClean="0"/>
          </a:p>
          <a:p>
            <a:pPr marL="0" indent="0" algn="just">
              <a:buNone/>
            </a:pPr>
            <a:endParaRPr lang="en-US" sz="2000" dirty="0" smtClean="0"/>
          </a:p>
        </p:txBody>
      </p:sp>
      <p:pic>
        <p:nvPicPr>
          <p:cNvPr id="3" name="Picture 2" descr="Screen Shot 2013-09-05 at 3.40.5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4149080"/>
            <a:ext cx="4104456" cy="1257387"/>
          </a:xfrm>
          <a:prstGeom prst="rect">
            <a:avLst/>
          </a:prstGeom>
        </p:spPr>
      </p:pic>
    </p:spTree>
    <p:extLst>
      <p:ext uri="{BB962C8B-B14F-4D97-AF65-F5344CB8AC3E}">
        <p14:creationId xmlns:p14="http://schemas.microsoft.com/office/powerpoint/2010/main" val="302584145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pt1_02_pages.jpg"/>
          <p:cNvPicPr>
            <a:picLocks noGrp="1" noChangeAspect="1"/>
          </p:cNvPicPr>
          <p:nvPr>
            <p:ph idx="1"/>
          </p:nvPr>
        </p:nvPicPr>
        <p:blipFill>
          <a:blip r:embed="rId2" cstate="print"/>
          <a:stretch>
            <a:fillRect/>
          </a:stretch>
        </p:blipFill>
        <p:spPr>
          <a:xfrm>
            <a:off x="0" y="0"/>
            <a:ext cx="9144000" cy="6858000"/>
          </a:xfrm>
        </p:spPr>
      </p:pic>
      <p:sp>
        <p:nvSpPr>
          <p:cNvPr id="2" name="Title 1"/>
          <p:cNvSpPr>
            <a:spLocks noGrp="1"/>
          </p:cNvSpPr>
          <p:nvPr>
            <p:ph type="title"/>
          </p:nvPr>
        </p:nvSpPr>
        <p:spPr>
          <a:xfrm>
            <a:off x="1043608" y="476672"/>
            <a:ext cx="8229600" cy="1143000"/>
          </a:xfrm>
        </p:spPr>
        <p:txBody>
          <a:bodyPr/>
          <a:lstStyle/>
          <a:p>
            <a:r>
              <a:rPr lang="en-US" dirty="0" smtClean="0"/>
              <a:t>Flash based XSS</a:t>
            </a:r>
            <a:endParaRPr lang="en-US" dirty="0"/>
          </a:p>
        </p:txBody>
      </p:sp>
      <p:sp>
        <p:nvSpPr>
          <p:cNvPr id="5" name="Subtitle 2"/>
          <p:cNvSpPr txBox="1">
            <a:spLocks/>
          </p:cNvSpPr>
          <p:nvPr/>
        </p:nvSpPr>
        <p:spPr>
          <a:xfrm>
            <a:off x="1763688" y="1628800"/>
            <a:ext cx="7200800"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dirty="0" smtClean="0"/>
              <a:t>So at end you can use my wordlist for start auditing every SWF file.</a:t>
            </a:r>
          </a:p>
          <a:p>
            <a:pPr marL="0" indent="0" algn="just">
              <a:buNone/>
            </a:pPr>
            <a:r>
              <a:rPr lang="en-US" sz="2000" dirty="0" smtClean="0"/>
              <a:t> </a:t>
            </a:r>
          </a:p>
          <a:p>
            <a:pPr marL="0" indent="0" algn="just">
              <a:buNone/>
            </a:pPr>
            <a:endParaRPr lang="en-US" sz="2000" dirty="0" smtClean="0"/>
          </a:p>
          <a:p>
            <a:pPr marL="0" indent="0" algn="just">
              <a:buNone/>
            </a:pPr>
            <a:endParaRPr lang="en-US" sz="2000" dirty="0" smtClean="0"/>
          </a:p>
          <a:p>
            <a:pPr marL="0" indent="0" algn="just">
              <a:buNone/>
            </a:pPr>
            <a:endParaRPr lang="en-US" sz="2000" dirty="0" smtClean="0"/>
          </a:p>
          <a:p>
            <a:pPr marL="0" indent="0" algn="just">
              <a:buNone/>
            </a:pPr>
            <a:endParaRPr lang="en-US" sz="2000" dirty="0" smtClean="0"/>
          </a:p>
        </p:txBody>
      </p:sp>
      <p:graphicFrame>
        <p:nvGraphicFramePr>
          <p:cNvPr id="6" name="Table 5"/>
          <p:cNvGraphicFramePr>
            <a:graphicFrameLocks noGrp="1"/>
          </p:cNvGraphicFramePr>
          <p:nvPr>
            <p:extLst>
              <p:ext uri="{D42A27DB-BD31-4B8C-83A1-F6EECF244321}">
                <p14:modId xmlns:p14="http://schemas.microsoft.com/office/powerpoint/2010/main" val="1813576086"/>
              </p:ext>
            </p:extLst>
          </p:nvPr>
        </p:nvGraphicFramePr>
        <p:xfrm>
          <a:off x="1907704" y="2266529"/>
          <a:ext cx="5951984" cy="4114799"/>
        </p:xfrm>
        <a:graphic>
          <a:graphicData uri="http://schemas.openxmlformats.org/drawingml/2006/table">
            <a:tbl>
              <a:tblPr firstRow="1" bandRow="1">
                <a:tableStyleId>{37CE84F3-28C3-443E-9E96-99CF82512B78}</a:tableStyleId>
              </a:tblPr>
              <a:tblGrid>
                <a:gridCol w="5951984"/>
              </a:tblGrid>
              <a:tr h="4104456">
                <a:tc>
                  <a:txBody>
                    <a:bodyPr/>
                    <a:lstStyle/>
                    <a:p>
                      <a:r>
                        <a:rPr lang="en-US" sz="1200" dirty="0" err="1" smtClean="0"/>
                        <a:t>addCallback</a:t>
                      </a:r>
                      <a:endParaRPr lang="en-US" sz="1200" dirty="0" smtClean="0"/>
                    </a:p>
                    <a:p>
                      <a:r>
                        <a:rPr lang="en-US" sz="1200" dirty="0" err="1" smtClean="0"/>
                        <a:t>allowDomain</a:t>
                      </a:r>
                      <a:endParaRPr lang="en-US" sz="1200" dirty="0" smtClean="0"/>
                    </a:p>
                    <a:p>
                      <a:r>
                        <a:rPr lang="en-US" sz="1200" dirty="0" err="1" smtClean="0"/>
                        <a:t>currentDomain</a:t>
                      </a:r>
                      <a:endParaRPr lang="en-US" sz="1200" dirty="0" smtClean="0"/>
                    </a:p>
                    <a:p>
                      <a:r>
                        <a:rPr lang="en-US" sz="1200" dirty="0" err="1" smtClean="0"/>
                        <a:t>ExternalInterface</a:t>
                      </a:r>
                      <a:endParaRPr lang="en-US" sz="1200" dirty="0" smtClean="0"/>
                    </a:p>
                    <a:p>
                      <a:r>
                        <a:rPr lang="en-US" sz="1200" dirty="0" err="1" smtClean="0"/>
                        <a:t>eval</a:t>
                      </a:r>
                      <a:endParaRPr lang="en-US" sz="1200" dirty="0" smtClean="0"/>
                    </a:p>
                    <a:p>
                      <a:r>
                        <a:rPr lang="en-US" sz="1200" dirty="0" err="1" smtClean="0"/>
                        <a:t>FileReference</a:t>
                      </a:r>
                      <a:endParaRPr lang="en-US" sz="1200" dirty="0" smtClean="0"/>
                    </a:p>
                    <a:p>
                      <a:r>
                        <a:rPr lang="en-US" sz="1200" dirty="0" err="1" smtClean="0"/>
                        <a:t>Fscommand</a:t>
                      </a:r>
                      <a:endParaRPr lang="en-US" sz="1200" dirty="0" smtClean="0"/>
                    </a:p>
                    <a:p>
                      <a:r>
                        <a:rPr lang="en-US" sz="1200" dirty="0" err="1" smtClean="0"/>
                        <a:t>getURL</a:t>
                      </a:r>
                      <a:endParaRPr lang="en-US" sz="1200" dirty="0" smtClean="0"/>
                    </a:p>
                    <a:p>
                      <a:r>
                        <a:rPr lang="en-US" sz="1200" dirty="0" err="1" smtClean="0"/>
                        <a:t>htmlText</a:t>
                      </a:r>
                      <a:endParaRPr lang="en-US" sz="1200" dirty="0" smtClean="0"/>
                    </a:p>
                    <a:p>
                      <a:r>
                        <a:rPr lang="en-US" sz="1200" dirty="0" smtClean="0"/>
                        <a:t>Loader</a:t>
                      </a:r>
                    </a:p>
                    <a:p>
                      <a:r>
                        <a:rPr lang="en-US" sz="1200" dirty="0" err="1" smtClean="0"/>
                        <a:t>loadBytes</a:t>
                      </a:r>
                      <a:endParaRPr lang="en-US" sz="1200" dirty="0" smtClean="0"/>
                    </a:p>
                    <a:p>
                      <a:r>
                        <a:rPr lang="en-US" sz="1200" dirty="0" err="1" smtClean="0"/>
                        <a:t>LoadVars</a:t>
                      </a:r>
                      <a:endParaRPr lang="en-US" sz="1200" dirty="0" smtClean="0"/>
                    </a:p>
                    <a:p>
                      <a:r>
                        <a:rPr lang="en-US" sz="1200" dirty="0" err="1" smtClean="0"/>
                        <a:t>LoadVariables</a:t>
                      </a:r>
                      <a:endParaRPr lang="en-US" sz="1200" dirty="0" smtClean="0"/>
                    </a:p>
                    <a:p>
                      <a:r>
                        <a:rPr lang="en-US" sz="1200" dirty="0" err="1" smtClean="0"/>
                        <a:t>LoadMovie</a:t>
                      </a:r>
                      <a:endParaRPr lang="en-US" sz="1200" dirty="0" smtClean="0"/>
                    </a:p>
                    <a:p>
                      <a:r>
                        <a:rPr lang="en-US" sz="1200" dirty="0" err="1" smtClean="0"/>
                        <a:t>LocalConnection</a:t>
                      </a:r>
                      <a:endParaRPr lang="en-US" sz="1200" dirty="0" smtClean="0"/>
                    </a:p>
                    <a:p>
                      <a:r>
                        <a:rPr lang="en-US" sz="1200" dirty="0" err="1" smtClean="0"/>
                        <a:t>navigateToURL</a:t>
                      </a:r>
                      <a:endParaRPr lang="en-US" sz="1200" dirty="0" smtClean="0"/>
                    </a:p>
                    <a:p>
                      <a:r>
                        <a:rPr lang="en-US" sz="1200" dirty="0" err="1" smtClean="0"/>
                        <a:t>sendToURL</a:t>
                      </a:r>
                      <a:endParaRPr lang="en-US" sz="1200" dirty="0" smtClean="0"/>
                    </a:p>
                    <a:p>
                      <a:r>
                        <a:rPr lang="en-US" sz="1200" dirty="0" err="1" smtClean="0"/>
                        <a:t>SharedObject</a:t>
                      </a:r>
                      <a:endParaRPr lang="en-US" sz="1200" dirty="0" smtClean="0"/>
                    </a:p>
                    <a:p>
                      <a:r>
                        <a:rPr lang="en-US" sz="1200" dirty="0" smtClean="0"/>
                        <a:t>Socket</a:t>
                      </a:r>
                    </a:p>
                    <a:p>
                      <a:r>
                        <a:rPr lang="en-US" sz="1200" dirty="0" err="1" smtClean="0"/>
                        <a:t>XMLSocket</a:t>
                      </a:r>
                      <a:endParaRPr lang="en-US" sz="1200" dirty="0" smtClean="0"/>
                    </a:p>
                    <a:p>
                      <a:r>
                        <a:rPr lang="en-US" sz="1200" dirty="0" smtClean="0"/>
                        <a:t>password</a:t>
                      </a:r>
                    </a:p>
                    <a:p>
                      <a:r>
                        <a:rPr lang="en-US" sz="1200" dirty="0" smtClean="0"/>
                        <a:t>JavaScript</a:t>
                      </a:r>
                      <a:endParaRPr lang="en-US" sz="1200" dirty="0" smtClean="0">
                        <a:solidFill>
                          <a:srgbClr val="000000"/>
                        </a:solidFill>
                      </a:endParaRPr>
                    </a:p>
                  </a:txBody>
                  <a:tcPr/>
                </a:tc>
              </a:tr>
            </a:tbl>
          </a:graphicData>
        </a:graphic>
      </p:graphicFrame>
    </p:spTree>
    <p:extLst>
      <p:ext uri="{BB962C8B-B14F-4D97-AF65-F5344CB8AC3E}">
        <p14:creationId xmlns:p14="http://schemas.microsoft.com/office/powerpoint/2010/main" val="259607621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pt1_02_pages.jpg"/>
          <p:cNvPicPr>
            <a:picLocks noGrp="1" noChangeAspect="1"/>
          </p:cNvPicPr>
          <p:nvPr>
            <p:ph idx="1"/>
          </p:nvPr>
        </p:nvPicPr>
        <p:blipFill>
          <a:blip r:embed="rId2" cstate="print"/>
          <a:stretch>
            <a:fillRect/>
          </a:stretch>
        </p:blipFill>
        <p:spPr>
          <a:xfrm>
            <a:off x="0" y="0"/>
            <a:ext cx="9144000" cy="6858000"/>
          </a:xfrm>
        </p:spPr>
      </p:pic>
      <p:sp>
        <p:nvSpPr>
          <p:cNvPr id="2" name="Title 1"/>
          <p:cNvSpPr>
            <a:spLocks noGrp="1"/>
          </p:cNvSpPr>
          <p:nvPr>
            <p:ph type="title"/>
          </p:nvPr>
        </p:nvSpPr>
        <p:spPr>
          <a:xfrm>
            <a:off x="878904" y="692696"/>
            <a:ext cx="8229600" cy="1143000"/>
          </a:xfrm>
        </p:spPr>
        <p:txBody>
          <a:bodyPr>
            <a:normAutofit/>
          </a:bodyPr>
          <a:lstStyle/>
          <a:p>
            <a:r>
              <a:rPr lang="en-US" dirty="0" smtClean="0"/>
              <a:t>Fuzzing Flash</a:t>
            </a:r>
            <a:endParaRPr lang="en-US" dirty="0"/>
          </a:p>
        </p:txBody>
      </p:sp>
      <p:sp>
        <p:nvSpPr>
          <p:cNvPr id="5" name="Subtitle 2"/>
          <p:cNvSpPr txBox="1">
            <a:spLocks/>
          </p:cNvSpPr>
          <p:nvPr/>
        </p:nvSpPr>
        <p:spPr>
          <a:xfrm>
            <a:off x="1691680" y="1844824"/>
            <a:ext cx="7200800" cy="4680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000" dirty="0"/>
          </a:p>
          <a:p>
            <a:pPr marL="0" indent="0" algn="just">
              <a:buNone/>
            </a:pPr>
            <a:r>
              <a:rPr lang="en-US" sz="2000" dirty="0" smtClean="0"/>
              <a:t>Now as you learnt about manual SWF code review and vulnerability discovery it’s cool to look at some vulnerability hunting automation using available tools .</a:t>
            </a:r>
            <a:endParaRPr lang="en-US" sz="2000" dirty="0"/>
          </a:p>
          <a:p>
            <a:pPr marL="0" indent="0" algn="just">
              <a:buNone/>
            </a:pPr>
            <a:r>
              <a:rPr lang="en-US" sz="2000" dirty="0" smtClean="0"/>
              <a:t> </a:t>
            </a:r>
            <a:endParaRPr lang="en-US" sz="2000" dirty="0"/>
          </a:p>
        </p:txBody>
      </p:sp>
    </p:spTree>
    <p:extLst>
      <p:ext uri="{BB962C8B-B14F-4D97-AF65-F5344CB8AC3E}">
        <p14:creationId xmlns:p14="http://schemas.microsoft.com/office/powerpoint/2010/main" val="273377192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pt1_02_pages.jpg"/>
          <p:cNvPicPr>
            <a:picLocks noGrp="1" noChangeAspect="1"/>
          </p:cNvPicPr>
          <p:nvPr>
            <p:ph idx="1"/>
          </p:nvPr>
        </p:nvPicPr>
        <p:blipFill>
          <a:blip r:embed="rId2" cstate="print"/>
          <a:stretch>
            <a:fillRect/>
          </a:stretch>
        </p:blipFill>
        <p:spPr>
          <a:xfrm>
            <a:off x="0" y="0"/>
            <a:ext cx="9144000" cy="6858000"/>
          </a:xfrm>
        </p:spPr>
      </p:pic>
      <p:sp>
        <p:nvSpPr>
          <p:cNvPr id="2" name="Title 1"/>
          <p:cNvSpPr>
            <a:spLocks noGrp="1"/>
          </p:cNvSpPr>
          <p:nvPr>
            <p:ph type="title"/>
          </p:nvPr>
        </p:nvSpPr>
        <p:spPr>
          <a:xfrm>
            <a:off x="1043608" y="476672"/>
            <a:ext cx="8229600" cy="1143000"/>
          </a:xfrm>
        </p:spPr>
        <p:txBody>
          <a:bodyPr/>
          <a:lstStyle/>
          <a:p>
            <a:r>
              <a:rPr lang="en-US" dirty="0" smtClean="0"/>
              <a:t>SWF Investigator</a:t>
            </a:r>
            <a:endParaRPr lang="en-US" dirty="0"/>
          </a:p>
        </p:txBody>
      </p:sp>
      <p:sp>
        <p:nvSpPr>
          <p:cNvPr id="5" name="Subtitle 2"/>
          <p:cNvSpPr txBox="1">
            <a:spLocks/>
          </p:cNvSpPr>
          <p:nvPr/>
        </p:nvSpPr>
        <p:spPr>
          <a:xfrm>
            <a:off x="1763688" y="1628800"/>
            <a:ext cx="7200800"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dirty="0" smtClean="0"/>
              <a:t>The best tool right now for doing flash fuzzing is SWF Investigator .  So please download and install adobe AIR and SWF investigator before continue.</a:t>
            </a:r>
          </a:p>
          <a:p>
            <a:pPr marL="0" indent="0" algn="just">
              <a:buNone/>
            </a:pPr>
            <a:endParaRPr lang="en-US" sz="2000" dirty="0"/>
          </a:p>
          <a:p>
            <a:pPr marL="0" indent="0" algn="just">
              <a:buNone/>
            </a:pPr>
            <a:r>
              <a:rPr lang="en-US" sz="2000" dirty="0">
                <a:hlinkClick r:id="rId3"/>
              </a:rPr>
              <a:t>http://get.adobe.com/air</a:t>
            </a:r>
            <a:r>
              <a:rPr lang="en-US" sz="2000" dirty="0" smtClean="0">
                <a:hlinkClick r:id="rId3"/>
              </a:rPr>
              <a:t>/</a:t>
            </a:r>
            <a:endParaRPr lang="en-US" sz="2000" dirty="0" smtClean="0"/>
          </a:p>
          <a:p>
            <a:pPr marL="0" indent="0" algn="just">
              <a:buNone/>
            </a:pPr>
            <a:r>
              <a:rPr lang="en-US" sz="2000" dirty="0">
                <a:hlinkClick r:id="rId4"/>
              </a:rPr>
              <a:t>http://labs.adobe.com/technologies/swfinvestigator</a:t>
            </a:r>
            <a:r>
              <a:rPr lang="en-US" sz="2000" dirty="0" smtClean="0">
                <a:hlinkClick r:id="rId4"/>
              </a:rPr>
              <a:t>/</a:t>
            </a:r>
            <a:endParaRPr lang="en-US" sz="2000" dirty="0" smtClean="0"/>
          </a:p>
          <a:p>
            <a:pPr marL="0" indent="0" algn="just">
              <a:buNone/>
            </a:pPr>
            <a:endParaRPr lang="en-US" sz="2000" dirty="0"/>
          </a:p>
          <a:p>
            <a:pPr marL="0" indent="0" algn="just">
              <a:buNone/>
            </a:pPr>
            <a:r>
              <a:rPr lang="en-US" sz="2000" dirty="0" smtClean="0"/>
              <a:t>Note that we can use SWF investigator in both MAC and windows. </a:t>
            </a:r>
          </a:p>
          <a:p>
            <a:pPr marL="0" indent="0" algn="just">
              <a:buNone/>
            </a:pPr>
            <a:endParaRPr lang="en-US" sz="2000" dirty="0"/>
          </a:p>
          <a:p>
            <a:pPr marL="0" indent="0" algn="just">
              <a:buNone/>
            </a:pPr>
            <a:endParaRPr lang="en-US" sz="2000" dirty="0"/>
          </a:p>
          <a:p>
            <a:pPr marL="0" indent="0" algn="just">
              <a:buNone/>
            </a:pPr>
            <a:endParaRPr lang="en-US" sz="2000" dirty="0" smtClean="0"/>
          </a:p>
          <a:p>
            <a:pPr marL="0" indent="0" algn="just">
              <a:buNone/>
            </a:pPr>
            <a:r>
              <a:rPr lang="en-US" sz="2000" dirty="0" smtClean="0"/>
              <a:t> </a:t>
            </a:r>
          </a:p>
          <a:p>
            <a:pPr marL="0" indent="0" algn="just">
              <a:buNone/>
            </a:pPr>
            <a:endParaRPr lang="en-US" sz="2000" dirty="0" smtClean="0"/>
          </a:p>
          <a:p>
            <a:pPr marL="0" indent="0" algn="just">
              <a:buNone/>
            </a:pPr>
            <a:endParaRPr lang="en-US" sz="2000" dirty="0" smtClean="0"/>
          </a:p>
          <a:p>
            <a:pPr marL="0" indent="0" algn="just">
              <a:buNone/>
            </a:pPr>
            <a:endParaRPr lang="en-US" sz="2000" dirty="0" smtClean="0"/>
          </a:p>
          <a:p>
            <a:pPr marL="0" indent="0" algn="just">
              <a:buNone/>
            </a:pPr>
            <a:endParaRPr lang="en-US" sz="2000" dirty="0" smtClean="0"/>
          </a:p>
        </p:txBody>
      </p:sp>
    </p:spTree>
    <p:extLst>
      <p:ext uri="{BB962C8B-B14F-4D97-AF65-F5344CB8AC3E}">
        <p14:creationId xmlns:p14="http://schemas.microsoft.com/office/powerpoint/2010/main" val="261373060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pt1_02_pages.jpg"/>
          <p:cNvPicPr>
            <a:picLocks noGrp="1" noChangeAspect="1"/>
          </p:cNvPicPr>
          <p:nvPr>
            <p:ph idx="1"/>
          </p:nvPr>
        </p:nvPicPr>
        <p:blipFill>
          <a:blip r:embed="rId2" cstate="print"/>
          <a:stretch>
            <a:fillRect/>
          </a:stretch>
        </p:blipFill>
        <p:spPr>
          <a:xfrm>
            <a:off x="0" y="0"/>
            <a:ext cx="9144000" cy="6858000"/>
          </a:xfrm>
        </p:spPr>
      </p:pic>
      <p:sp>
        <p:nvSpPr>
          <p:cNvPr id="2" name="Title 1"/>
          <p:cNvSpPr>
            <a:spLocks noGrp="1"/>
          </p:cNvSpPr>
          <p:nvPr>
            <p:ph type="title"/>
          </p:nvPr>
        </p:nvSpPr>
        <p:spPr>
          <a:xfrm>
            <a:off x="1043608" y="476672"/>
            <a:ext cx="8229600" cy="1143000"/>
          </a:xfrm>
        </p:spPr>
        <p:txBody>
          <a:bodyPr/>
          <a:lstStyle/>
          <a:p>
            <a:r>
              <a:rPr lang="en-US" smtClean="0"/>
              <a:t>SWF Investigator</a:t>
            </a:r>
            <a:endParaRPr lang="en-US" dirty="0"/>
          </a:p>
        </p:txBody>
      </p:sp>
      <p:sp>
        <p:nvSpPr>
          <p:cNvPr id="5" name="Subtitle 2"/>
          <p:cNvSpPr txBox="1">
            <a:spLocks/>
          </p:cNvSpPr>
          <p:nvPr/>
        </p:nvSpPr>
        <p:spPr>
          <a:xfrm>
            <a:off x="1763688" y="1628800"/>
            <a:ext cx="7200800"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dirty="0" smtClean="0"/>
              <a:t>After you installation process you can run the tool .   </a:t>
            </a:r>
          </a:p>
        </p:txBody>
      </p:sp>
      <p:pic>
        <p:nvPicPr>
          <p:cNvPr id="3" name="Picture 2" descr="Screen Shot 2013-09-05 at 4.07.5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2204864"/>
            <a:ext cx="6336704" cy="4016913"/>
          </a:xfrm>
          <a:prstGeom prst="rect">
            <a:avLst/>
          </a:prstGeom>
        </p:spPr>
      </p:pic>
    </p:spTree>
    <p:extLst>
      <p:ext uri="{BB962C8B-B14F-4D97-AF65-F5344CB8AC3E}">
        <p14:creationId xmlns:p14="http://schemas.microsoft.com/office/powerpoint/2010/main" val="73679276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pt1_02_pages.jpg"/>
          <p:cNvPicPr>
            <a:picLocks noGrp="1" noChangeAspect="1"/>
          </p:cNvPicPr>
          <p:nvPr>
            <p:ph idx="1"/>
          </p:nvPr>
        </p:nvPicPr>
        <p:blipFill>
          <a:blip r:embed="rId2" cstate="print"/>
          <a:stretch>
            <a:fillRect/>
          </a:stretch>
        </p:blipFill>
        <p:spPr>
          <a:xfrm>
            <a:off x="0" y="0"/>
            <a:ext cx="9144000" cy="6858000"/>
          </a:xfrm>
        </p:spPr>
      </p:pic>
      <p:sp>
        <p:nvSpPr>
          <p:cNvPr id="2" name="Title 1"/>
          <p:cNvSpPr>
            <a:spLocks noGrp="1"/>
          </p:cNvSpPr>
          <p:nvPr>
            <p:ph type="title"/>
          </p:nvPr>
        </p:nvSpPr>
        <p:spPr>
          <a:xfrm>
            <a:off x="1043608" y="476672"/>
            <a:ext cx="8229600" cy="1143000"/>
          </a:xfrm>
        </p:spPr>
        <p:txBody>
          <a:bodyPr/>
          <a:lstStyle/>
          <a:p>
            <a:r>
              <a:rPr lang="en-US" smtClean="0"/>
              <a:t>SWF Investigator</a:t>
            </a:r>
            <a:endParaRPr lang="en-US" dirty="0"/>
          </a:p>
        </p:txBody>
      </p:sp>
      <p:sp>
        <p:nvSpPr>
          <p:cNvPr id="5" name="Subtitle 2"/>
          <p:cNvSpPr txBox="1">
            <a:spLocks/>
          </p:cNvSpPr>
          <p:nvPr/>
        </p:nvSpPr>
        <p:spPr>
          <a:xfrm>
            <a:off x="1763688" y="1628800"/>
            <a:ext cx="7200800" cy="489654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dirty="0" smtClean="0"/>
              <a:t>Now please download and load this sample in SWF investigator.</a:t>
            </a:r>
          </a:p>
          <a:p>
            <a:pPr marL="0" indent="0" algn="just">
              <a:buNone/>
            </a:pPr>
            <a:r>
              <a:rPr lang="en-US" sz="2000" dirty="0">
                <a:hlinkClick r:id="rId3"/>
              </a:rPr>
              <a:t>https://github.com/evilcos/xss.swf/blob/master/</a:t>
            </a:r>
            <a:r>
              <a:rPr lang="en-US" sz="2000" dirty="0" smtClean="0">
                <a:hlinkClick r:id="rId3"/>
              </a:rPr>
              <a:t>xss.swf</a:t>
            </a:r>
            <a:endParaRPr lang="en-US" sz="2000" dirty="0" smtClean="0"/>
          </a:p>
          <a:p>
            <a:pPr marL="0" indent="0" algn="just">
              <a:buNone/>
            </a:pPr>
            <a:r>
              <a:rPr lang="en-US" sz="2000" dirty="0" smtClean="0"/>
              <a:t>Now let me explain tabs quickly </a:t>
            </a:r>
          </a:p>
          <a:p>
            <a:pPr marL="0" indent="0" algn="just">
              <a:buNone/>
            </a:pPr>
            <a:endParaRPr lang="en-US" sz="2000" dirty="0" smtClean="0"/>
          </a:p>
          <a:p>
            <a:pPr marL="0" indent="0" algn="just">
              <a:buNone/>
            </a:pPr>
            <a:r>
              <a:rPr lang="en-US" sz="2000" dirty="0"/>
              <a:t>SWF Info </a:t>
            </a:r>
            <a:r>
              <a:rPr lang="en-US" sz="2000" dirty="0" smtClean="0"/>
              <a:t>: so here you can get quick review of your targeted SWF </a:t>
            </a:r>
          </a:p>
          <a:p>
            <a:pPr marL="0" indent="0" algn="just">
              <a:buNone/>
            </a:pPr>
            <a:r>
              <a:rPr lang="en-US" sz="2000" dirty="0" smtClean="0"/>
              <a:t>Tag viewer  : show available tags inside your  SWF</a:t>
            </a:r>
          </a:p>
          <a:p>
            <a:pPr marL="0" indent="0" algn="just">
              <a:buNone/>
            </a:pPr>
            <a:r>
              <a:rPr lang="en-US" sz="2000" dirty="0" smtClean="0"/>
              <a:t>SWF disassembler : show SWF byte codes </a:t>
            </a:r>
          </a:p>
          <a:p>
            <a:pPr marL="0" indent="0" algn="just">
              <a:buNone/>
            </a:pPr>
            <a:r>
              <a:rPr lang="en-US" sz="2000" dirty="0" smtClean="0"/>
              <a:t>HEX Editor : the name is clear this is hex editor tab !</a:t>
            </a:r>
          </a:p>
          <a:p>
            <a:pPr marL="0" indent="0" algn="just">
              <a:buNone/>
            </a:pPr>
            <a:r>
              <a:rPr lang="en-US" sz="2000" dirty="0" smtClean="0"/>
              <a:t>SWF viewer: for testing SWF files using different initialization parameters you can change parameters and run it again also support for cookies .</a:t>
            </a:r>
          </a:p>
          <a:p>
            <a:pPr marL="0" indent="0" algn="just">
              <a:buNone/>
            </a:pPr>
            <a:r>
              <a:rPr lang="en-US" sz="2000" dirty="0" smtClean="0"/>
              <a:t>Inspector : name is clear you can use it for inspecting SWF files behave different in AS2 and AS3 .</a:t>
            </a:r>
          </a:p>
          <a:p>
            <a:pPr marL="0" indent="0" algn="just">
              <a:buNone/>
            </a:pPr>
            <a:r>
              <a:rPr lang="en-US" sz="2000" dirty="0" smtClean="0"/>
              <a:t>Navigator : will work on AS3 only will show you classes and methods and you can disassemble them more organized . </a:t>
            </a:r>
          </a:p>
          <a:p>
            <a:pPr marL="0" indent="0" algn="just">
              <a:buNone/>
            </a:pPr>
            <a:endParaRPr lang="en-US" sz="2000" dirty="0" smtClean="0"/>
          </a:p>
        </p:txBody>
      </p:sp>
    </p:spTree>
    <p:extLst>
      <p:ext uri="{BB962C8B-B14F-4D97-AF65-F5344CB8AC3E}">
        <p14:creationId xmlns:p14="http://schemas.microsoft.com/office/powerpoint/2010/main" val="286186297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pt1_02_pages.jpg"/>
          <p:cNvPicPr>
            <a:picLocks noGrp="1" noChangeAspect="1"/>
          </p:cNvPicPr>
          <p:nvPr>
            <p:ph idx="1"/>
          </p:nvPr>
        </p:nvPicPr>
        <p:blipFill>
          <a:blip r:embed="rId2" cstate="print"/>
          <a:stretch>
            <a:fillRect/>
          </a:stretch>
        </p:blipFill>
        <p:spPr>
          <a:xfrm>
            <a:off x="0" y="0"/>
            <a:ext cx="9144000" cy="6858000"/>
          </a:xfrm>
        </p:spPr>
      </p:pic>
      <p:sp>
        <p:nvSpPr>
          <p:cNvPr id="2" name="Title 1"/>
          <p:cNvSpPr>
            <a:spLocks noGrp="1"/>
          </p:cNvSpPr>
          <p:nvPr>
            <p:ph type="title"/>
          </p:nvPr>
        </p:nvSpPr>
        <p:spPr>
          <a:xfrm>
            <a:off x="1043608" y="476672"/>
            <a:ext cx="8229600" cy="1143000"/>
          </a:xfrm>
        </p:spPr>
        <p:txBody>
          <a:bodyPr/>
          <a:lstStyle/>
          <a:p>
            <a:r>
              <a:rPr lang="en-US" smtClean="0"/>
              <a:t>SWF Investigator</a:t>
            </a:r>
            <a:endParaRPr lang="en-US" dirty="0"/>
          </a:p>
        </p:txBody>
      </p:sp>
      <p:sp>
        <p:nvSpPr>
          <p:cNvPr id="5" name="Subtitle 2"/>
          <p:cNvSpPr txBox="1">
            <a:spLocks/>
          </p:cNvSpPr>
          <p:nvPr/>
        </p:nvSpPr>
        <p:spPr>
          <a:xfrm>
            <a:off x="1763688" y="1628800"/>
            <a:ext cx="7200800"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dirty="0" smtClean="0"/>
              <a:t>Ok so you know how this tool is cool but we are at XSS session and we want use this tool to find XSS what we should do now ? We can use XSS </a:t>
            </a:r>
            <a:r>
              <a:rPr lang="en-US" sz="2000" dirty="0" err="1" smtClean="0"/>
              <a:t>fuzzer</a:t>
            </a:r>
            <a:r>
              <a:rPr lang="en-US" sz="2000" dirty="0" smtClean="0"/>
              <a:t> from utilities .</a:t>
            </a:r>
          </a:p>
          <a:p>
            <a:pPr marL="0" indent="0" algn="just">
              <a:buNone/>
            </a:pPr>
            <a:endParaRPr lang="en-US" sz="2000" dirty="0" smtClean="0"/>
          </a:p>
        </p:txBody>
      </p:sp>
      <p:pic>
        <p:nvPicPr>
          <p:cNvPr id="3" name="Picture 2" descr="Screen Shot 2013-09-05 at 4.28.5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2852936"/>
            <a:ext cx="6968546" cy="2913647"/>
          </a:xfrm>
          <a:prstGeom prst="rect">
            <a:avLst/>
          </a:prstGeom>
        </p:spPr>
      </p:pic>
    </p:spTree>
    <p:extLst>
      <p:ext uri="{BB962C8B-B14F-4D97-AF65-F5344CB8AC3E}">
        <p14:creationId xmlns:p14="http://schemas.microsoft.com/office/powerpoint/2010/main" val="421038915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pt1_02_pages.jpg"/>
          <p:cNvPicPr>
            <a:picLocks noGrp="1" noChangeAspect="1"/>
          </p:cNvPicPr>
          <p:nvPr>
            <p:ph idx="1"/>
          </p:nvPr>
        </p:nvPicPr>
        <p:blipFill>
          <a:blip r:embed="rId2" cstate="print"/>
          <a:stretch>
            <a:fillRect/>
          </a:stretch>
        </p:blipFill>
        <p:spPr>
          <a:xfrm>
            <a:off x="0" y="0"/>
            <a:ext cx="9144000" cy="6858000"/>
          </a:xfrm>
        </p:spPr>
      </p:pic>
      <p:sp>
        <p:nvSpPr>
          <p:cNvPr id="2" name="Title 1"/>
          <p:cNvSpPr>
            <a:spLocks noGrp="1"/>
          </p:cNvSpPr>
          <p:nvPr>
            <p:ph type="title"/>
          </p:nvPr>
        </p:nvSpPr>
        <p:spPr>
          <a:xfrm>
            <a:off x="1043608" y="476672"/>
            <a:ext cx="8229600" cy="1143000"/>
          </a:xfrm>
        </p:spPr>
        <p:txBody>
          <a:bodyPr/>
          <a:lstStyle/>
          <a:p>
            <a:r>
              <a:rPr lang="en-US" smtClean="0"/>
              <a:t>SWF Investigator</a:t>
            </a:r>
            <a:endParaRPr lang="en-US" dirty="0"/>
          </a:p>
        </p:txBody>
      </p:sp>
      <p:sp>
        <p:nvSpPr>
          <p:cNvPr id="5" name="Subtitle 2"/>
          <p:cNvSpPr txBox="1">
            <a:spLocks/>
          </p:cNvSpPr>
          <p:nvPr/>
        </p:nvSpPr>
        <p:spPr>
          <a:xfrm>
            <a:off x="1763688" y="1628800"/>
            <a:ext cx="7200800"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dirty="0" smtClean="0"/>
              <a:t>So here is main window of XSS </a:t>
            </a:r>
            <a:r>
              <a:rPr lang="en-US" sz="2000" dirty="0" err="1" smtClean="0"/>
              <a:t>fuzzer</a:t>
            </a:r>
            <a:r>
              <a:rPr lang="en-US" sz="2000" dirty="0" smtClean="0"/>
              <a:t> . </a:t>
            </a:r>
          </a:p>
          <a:p>
            <a:pPr marL="0" indent="0" algn="just">
              <a:buNone/>
            </a:pPr>
            <a:endParaRPr lang="en-US" sz="2000" dirty="0" smtClean="0"/>
          </a:p>
          <a:p>
            <a:pPr marL="0" indent="0" algn="just">
              <a:buNone/>
            </a:pPr>
            <a:endParaRPr lang="en-US" sz="2000" dirty="0" smtClean="0"/>
          </a:p>
        </p:txBody>
      </p:sp>
      <p:pic>
        <p:nvPicPr>
          <p:cNvPr id="6" name="Picture 5" descr="Screen Shot 2013-09-05 at 4.30.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2070387"/>
            <a:ext cx="4536504" cy="4382949"/>
          </a:xfrm>
          <a:prstGeom prst="rect">
            <a:avLst/>
          </a:prstGeom>
        </p:spPr>
      </p:pic>
    </p:spTree>
    <p:extLst>
      <p:ext uri="{BB962C8B-B14F-4D97-AF65-F5344CB8AC3E}">
        <p14:creationId xmlns:p14="http://schemas.microsoft.com/office/powerpoint/2010/main" val="224116773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pt1_02_pages.jpg"/>
          <p:cNvPicPr>
            <a:picLocks noGrp="1" noChangeAspect="1"/>
          </p:cNvPicPr>
          <p:nvPr>
            <p:ph idx="1"/>
          </p:nvPr>
        </p:nvPicPr>
        <p:blipFill>
          <a:blip r:embed="rId2" cstate="print"/>
          <a:stretch>
            <a:fillRect/>
          </a:stretch>
        </p:blipFill>
        <p:spPr>
          <a:xfrm>
            <a:off x="0" y="0"/>
            <a:ext cx="9144000" cy="6858000"/>
          </a:xfrm>
        </p:spPr>
      </p:pic>
      <p:sp>
        <p:nvSpPr>
          <p:cNvPr id="2" name="Title 1"/>
          <p:cNvSpPr>
            <a:spLocks noGrp="1"/>
          </p:cNvSpPr>
          <p:nvPr>
            <p:ph type="title"/>
          </p:nvPr>
        </p:nvSpPr>
        <p:spPr>
          <a:xfrm>
            <a:off x="1043608" y="476672"/>
            <a:ext cx="8229600" cy="1143000"/>
          </a:xfrm>
        </p:spPr>
        <p:txBody>
          <a:bodyPr/>
          <a:lstStyle/>
          <a:p>
            <a:r>
              <a:rPr lang="en-US" smtClean="0"/>
              <a:t>SWF Investigator</a:t>
            </a:r>
            <a:endParaRPr lang="en-US" dirty="0"/>
          </a:p>
        </p:txBody>
      </p:sp>
      <p:sp>
        <p:nvSpPr>
          <p:cNvPr id="5" name="Subtitle 2"/>
          <p:cNvSpPr txBox="1">
            <a:spLocks/>
          </p:cNvSpPr>
          <p:nvPr/>
        </p:nvSpPr>
        <p:spPr>
          <a:xfrm>
            <a:off x="1763688" y="1628800"/>
            <a:ext cx="7200800"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dirty="0" smtClean="0"/>
              <a:t>As you can see in window we need  </a:t>
            </a:r>
            <a:r>
              <a:rPr lang="en-US" sz="2000" dirty="0" err="1" smtClean="0"/>
              <a:t>FlashVars</a:t>
            </a:r>
            <a:r>
              <a:rPr lang="en-US" sz="2000" dirty="0" smtClean="0"/>
              <a:t> to make </a:t>
            </a:r>
            <a:r>
              <a:rPr lang="en-US" sz="2000" dirty="0" err="1" smtClean="0"/>
              <a:t>fuzzer</a:t>
            </a:r>
            <a:r>
              <a:rPr lang="en-US" sz="2000" dirty="0" smtClean="0"/>
              <a:t> work. Lets cheat and take a look at our target source code .</a:t>
            </a:r>
          </a:p>
          <a:p>
            <a:pPr marL="0" indent="0" algn="just">
              <a:buNone/>
            </a:pPr>
            <a:r>
              <a:rPr lang="en-US" sz="2000" dirty="0">
                <a:hlinkClick r:id="rId3"/>
              </a:rPr>
              <a:t>https://github.com/evilcos/xss.swf/blob/master/</a:t>
            </a:r>
            <a:r>
              <a:rPr lang="en-US" sz="2000" dirty="0" smtClean="0">
                <a:hlinkClick r:id="rId3"/>
              </a:rPr>
              <a:t>xss_source.txt</a:t>
            </a:r>
            <a:endParaRPr lang="en-US" sz="2000" dirty="0" smtClean="0"/>
          </a:p>
          <a:p>
            <a:pPr marL="0" indent="0" algn="just">
              <a:buNone/>
            </a:pPr>
            <a:r>
              <a:rPr lang="en-US" sz="2000" dirty="0" smtClean="0"/>
              <a:t>  </a:t>
            </a:r>
          </a:p>
          <a:p>
            <a:pPr marL="0" indent="0" algn="just">
              <a:buNone/>
            </a:pPr>
            <a:endParaRPr lang="en-US" sz="2000" dirty="0" smtClean="0"/>
          </a:p>
          <a:p>
            <a:pPr marL="0" indent="0" algn="just">
              <a:buNone/>
            </a:pPr>
            <a:endParaRPr lang="en-US" sz="2000" dirty="0" smtClean="0"/>
          </a:p>
          <a:p>
            <a:pPr marL="0" indent="0" algn="just">
              <a:buNone/>
            </a:pPr>
            <a:endParaRPr lang="en-US" sz="2000" dirty="0"/>
          </a:p>
          <a:p>
            <a:pPr marL="0" indent="0" algn="just">
              <a:buNone/>
            </a:pPr>
            <a:endParaRPr lang="en-US" sz="2000" dirty="0" smtClean="0"/>
          </a:p>
          <a:p>
            <a:pPr marL="0" indent="0" algn="just">
              <a:buNone/>
            </a:pPr>
            <a:r>
              <a:rPr lang="en-US" sz="2000" dirty="0" smtClean="0"/>
              <a:t>As you can see </a:t>
            </a:r>
            <a:r>
              <a:rPr lang="en-US" sz="2000" dirty="0" err="1" smtClean="0"/>
              <a:t>loderinfo</a:t>
            </a:r>
            <a:r>
              <a:rPr lang="en-US" sz="2000" dirty="0" smtClean="0"/>
              <a:t> is used for </a:t>
            </a:r>
            <a:r>
              <a:rPr lang="en-US" sz="2000" dirty="0" err="1" smtClean="0"/>
              <a:t>param</a:t>
            </a:r>
            <a:r>
              <a:rPr lang="en-US" sz="2000" dirty="0" smtClean="0"/>
              <a:t> object and then we have to string parameter called a and c . </a:t>
            </a:r>
          </a:p>
          <a:p>
            <a:pPr marL="0" indent="0" algn="just">
              <a:buNone/>
            </a:pPr>
            <a:endParaRPr lang="en-US" sz="2000" dirty="0" smtClean="0"/>
          </a:p>
        </p:txBody>
      </p:sp>
      <p:graphicFrame>
        <p:nvGraphicFramePr>
          <p:cNvPr id="3" name="Table 2"/>
          <p:cNvGraphicFramePr>
            <a:graphicFrameLocks noGrp="1"/>
          </p:cNvGraphicFramePr>
          <p:nvPr>
            <p:extLst>
              <p:ext uri="{D42A27DB-BD31-4B8C-83A1-F6EECF244321}">
                <p14:modId xmlns:p14="http://schemas.microsoft.com/office/powerpoint/2010/main" val="52126317"/>
              </p:ext>
            </p:extLst>
          </p:nvPr>
        </p:nvGraphicFramePr>
        <p:xfrm>
          <a:off x="1835696" y="3140968"/>
          <a:ext cx="6096000" cy="914399"/>
        </p:xfrm>
        <a:graphic>
          <a:graphicData uri="http://schemas.openxmlformats.org/drawingml/2006/table">
            <a:tbl>
              <a:tblPr firstRow="1" bandRow="1">
                <a:tableStyleId>{37CE84F3-28C3-443E-9E96-99CF82512B78}</a:tableStyleId>
              </a:tblPr>
              <a:tblGrid>
                <a:gridCol w="6096000"/>
              </a:tblGrid>
              <a:tr h="370840">
                <a:tc>
                  <a:txBody>
                    <a:bodyPr/>
                    <a:lstStyle/>
                    <a:p>
                      <a:r>
                        <a:rPr lang="en-US" dirty="0" err="1" smtClean="0"/>
                        <a:t>var</a:t>
                      </a:r>
                      <a:r>
                        <a:rPr lang="en-US" dirty="0" smtClean="0"/>
                        <a:t> </a:t>
                      </a:r>
                      <a:r>
                        <a:rPr lang="en-US" dirty="0" err="1" smtClean="0"/>
                        <a:t>param:Object</a:t>
                      </a:r>
                      <a:r>
                        <a:rPr lang="en-US" dirty="0" smtClean="0"/>
                        <a:t> = </a:t>
                      </a:r>
                      <a:r>
                        <a:rPr lang="en-US" dirty="0" err="1" smtClean="0"/>
                        <a:t>root.loaderInfo.parameters</a:t>
                      </a:r>
                      <a:r>
                        <a:rPr lang="en-US" dirty="0" smtClean="0"/>
                        <a:t>;</a:t>
                      </a:r>
                    </a:p>
                    <a:p>
                      <a:r>
                        <a:rPr lang="en-US" dirty="0" err="1" smtClean="0"/>
                        <a:t>var</a:t>
                      </a:r>
                      <a:r>
                        <a:rPr lang="en-US" dirty="0" smtClean="0"/>
                        <a:t> </a:t>
                      </a:r>
                      <a:r>
                        <a:rPr lang="en-US" dirty="0" err="1" smtClean="0"/>
                        <a:t>action:String</a:t>
                      </a:r>
                      <a:r>
                        <a:rPr lang="en-US" dirty="0" smtClean="0"/>
                        <a:t> = </a:t>
                      </a:r>
                      <a:r>
                        <a:rPr lang="en-US" dirty="0" err="1" smtClean="0"/>
                        <a:t>param</a:t>
                      </a:r>
                      <a:r>
                        <a:rPr lang="en-US" dirty="0" smtClean="0"/>
                        <a:t>["a"];</a:t>
                      </a:r>
                    </a:p>
                    <a:p>
                      <a:r>
                        <a:rPr lang="en-US" dirty="0" err="1" smtClean="0"/>
                        <a:t>var</a:t>
                      </a:r>
                      <a:r>
                        <a:rPr lang="en-US" dirty="0" smtClean="0"/>
                        <a:t> </a:t>
                      </a:r>
                      <a:r>
                        <a:rPr lang="en-US" dirty="0" err="1" smtClean="0"/>
                        <a:t>cmd:String</a:t>
                      </a:r>
                      <a:r>
                        <a:rPr lang="en-US" dirty="0" smtClean="0"/>
                        <a:t> = </a:t>
                      </a:r>
                      <a:r>
                        <a:rPr lang="en-US" dirty="0" err="1" smtClean="0"/>
                        <a:t>param</a:t>
                      </a:r>
                      <a:r>
                        <a:rPr lang="en-US" dirty="0" smtClean="0"/>
                        <a:t>["c"];</a:t>
                      </a:r>
                      <a:endParaRPr lang="en-US" dirty="0"/>
                    </a:p>
                  </a:txBody>
                  <a:tcPr/>
                </a:tc>
              </a:tr>
            </a:tbl>
          </a:graphicData>
        </a:graphic>
      </p:graphicFrame>
    </p:spTree>
    <p:extLst>
      <p:ext uri="{BB962C8B-B14F-4D97-AF65-F5344CB8AC3E}">
        <p14:creationId xmlns:p14="http://schemas.microsoft.com/office/powerpoint/2010/main" val="352222335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pt1_02_pages.jpg"/>
          <p:cNvPicPr>
            <a:picLocks noGrp="1" noChangeAspect="1"/>
          </p:cNvPicPr>
          <p:nvPr>
            <p:ph idx="1"/>
          </p:nvPr>
        </p:nvPicPr>
        <p:blipFill>
          <a:blip r:embed="rId2" cstate="print"/>
          <a:stretch>
            <a:fillRect/>
          </a:stretch>
        </p:blipFill>
        <p:spPr>
          <a:xfrm>
            <a:off x="0" y="-27384"/>
            <a:ext cx="9144000" cy="6858000"/>
          </a:xfrm>
        </p:spPr>
      </p:pic>
      <p:sp>
        <p:nvSpPr>
          <p:cNvPr id="2" name="Title 1"/>
          <p:cNvSpPr>
            <a:spLocks noGrp="1"/>
          </p:cNvSpPr>
          <p:nvPr>
            <p:ph type="title"/>
          </p:nvPr>
        </p:nvSpPr>
        <p:spPr>
          <a:xfrm>
            <a:off x="1043608" y="476672"/>
            <a:ext cx="8229600" cy="1143000"/>
          </a:xfrm>
        </p:spPr>
        <p:txBody>
          <a:bodyPr/>
          <a:lstStyle/>
          <a:p>
            <a:r>
              <a:rPr lang="en-US" smtClean="0"/>
              <a:t>SWF Investigator</a:t>
            </a:r>
            <a:endParaRPr lang="en-US" dirty="0"/>
          </a:p>
        </p:txBody>
      </p:sp>
      <p:sp>
        <p:nvSpPr>
          <p:cNvPr id="5" name="Subtitle 2"/>
          <p:cNvSpPr txBox="1">
            <a:spLocks/>
          </p:cNvSpPr>
          <p:nvPr/>
        </p:nvSpPr>
        <p:spPr>
          <a:xfrm>
            <a:off x="1763688" y="1628800"/>
            <a:ext cx="7200800"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dirty="0" smtClean="0"/>
              <a:t>Now lets look at switch code .</a:t>
            </a:r>
          </a:p>
          <a:p>
            <a:pPr marL="0" indent="0" algn="just">
              <a:buNone/>
            </a:pPr>
            <a:r>
              <a:rPr lang="en-US" sz="2000" dirty="0" smtClean="0"/>
              <a:t> </a:t>
            </a:r>
          </a:p>
          <a:p>
            <a:pPr marL="0" indent="0" algn="just">
              <a:buNone/>
            </a:pPr>
            <a:endParaRPr lang="en-US" sz="2000" dirty="0" smtClean="0"/>
          </a:p>
          <a:p>
            <a:pPr marL="0" indent="0" algn="just">
              <a:buNone/>
            </a:pPr>
            <a:endParaRPr lang="en-US" sz="2000" dirty="0"/>
          </a:p>
          <a:p>
            <a:pPr marL="0" indent="0" algn="just">
              <a:buNone/>
            </a:pPr>
            <a:endParaRPr lang="en-US" sz="2000" dirty="0" smtClean="0"/>
          </a:p>
          <a:p>
            <a:pPr marL="0" indent="0" algn="just">
              <a:buNone/>
            </a:pPr>
            <a:endParaRPr lang="en-US" sz="2000" dirty="0"/>
          </a:p>
          <a:p>
            <a:pPr marL="0" indent="0" algn="just">
              <a:buNone/>
            </a:pPr>
            <a:endParaRPr lang="en-US" sz="2000" dirty="0" smtClean="0"/>
          </a:p>
          <a:p>
            <a:pPr marL="0" indent="0" algn="just">
              <a:buNone/>
            </a:pPr>
            <a:endParaRPr lang="en-US" sz="2000" dirty="0"/>
          </a:p>
          <a:p>
            <a:pPr marL="0" indent="0" algn="just">
              <a:buNone/>
            </a:pPr>
            <a:endParaRPr lang="en-US" sz="2000" dirty="0" smtClean="0"/>
          </a:p>
          <a:p>
            <a:pPr marL="0" indent="0" algn="just">
              <a:buNone/>
            </a:pPr>
            <a:endParaRPr lang="en-US" sz="2000" dirty="0"/>
          </a:p>
          <a:p>
            <a:pPr marL="0" indent="0" algn="just">
              <a:buNone/>
            </a:pPr>
            <a:endParaRPr lang="en-US" sz="2000" dirty="0" smtClean="0"/>
          </a:p>
          <a:p>
            <a:pPr marL="0" indent="0" algn="just">
              <a:buNone/>
            </a:pPr>
            <a:endParaRPr lang="en-US" sz="2000" dirty="0"/>
          </a:p>
          <a:p>
            <a:pPr marL="0" indent="0" algn="just">
              <a:buNone/>
            </a:pPr>
            <a:r>
              <a:rPr lang="en-US" sz="2000" dirty="0" smtClean="0"/>
              <a:t>As you can see switch performed  on action and </a:t>
            </a:r>
            <a:r>
              <a:rPr lang="en-US" sz="2000" dirty="0" err="1" smtClean="0"/>
              <a:t>cmd</a:t>
            </a:r>
            <a:r>
              <a:rPr lang="en-US" sz="2000" dirty="0" smtClean="0"/>
              <a:t> is passed to AS</a:t>
            </a:r>
          </a:p>
        </p:txBody>
      </p:sp>
      <p:graphicFrame>
        <p:nvGraphicFramePr>
          <p:cNvPr id="6" name="Table 5"/>
          <p:cNvGraphicFramePr>
            <a:graphicFrameLocks noGrp="1"/>
          </p:cNvGraphicFramePr>
          <p:nvPr>
            <p:extLst>
              <p:ext uri="{D42A27DB-BD31-4B8C-83A1-F6EECF244321}">
                <p14:modId xmlns:p14="http://schemas.microsoft.com/office/powerpoint/2010/main" val="2523239293"/>
              </p:ext>
            </p:extLst>
          </p:nvPr>
        </p:nvGraphicFramePr>
        <p:xfrm>
          <a:off x="1835696" y="2077928"/>
          <a:ext cx="6096000" cy="3871352"/>
        </p:xfrm>
        <a:graphic>
          <a:graphicData uri="http://schemas.openxmlformats.org/drawingml/2006/table">
            <a:tbl>
              <a:tblPr firstRow="1" bandRow="1">
                <a:tableStyleId>{37CE84F3-28C3-443E-9E96-99CF82512B78}</a:tableStyleId>
              </a:tblPr>
              <a:tblGrid>
                <a:gridCol w="6096000"/>
              </a:tblGrid>
              <a:tr h="3871352">
                <a:tc>
                  <a:txBody>
                    <a:bodyPr/>
                    <a:lstStyle/>
                    <a:p>
                      <a:r>
                        <a:rPr lang="en-US" sz="800" dirty="0" smtClean="0"/>
                        <a:t>switch (action)</a:t>
                      </a:r>
                    </a:p>
                    <a:p>
                      <a:r>
                        <a:rPr lang="en-US" sz="800" dirty="0" smtClean="0"/>
                        <a:t>  {</a:t>
                      </a:r>
                    </a:p>
                    <a:p>
                      <a:r>
                        <a:rPr lang="en-US" sz="800" dirty="0" smtClean="0"/>
                        <a:t>    case "location" :// location URL</a:t>
                      </a:r>
                    </a:p>
                    <a:p>
                      <a:r>
                        <a:rPr lang="en-US" sz="800" dirty="0" smtClean="0"/>
                        <a:t>      </a:t>
                      </a:r>
                      <a:r>
                        <a:rPr lang="en-US" sz="800" dirty="0" err="1" smtClean="0"/>
                        <a:t>navigateToURL</a:t>
                      </a:r>
                      <a:r>
                        <a:rPr lang="en-US" sz="800" dirty="0" smtClean="0"/>
                        <a:t>(new </a:t>
                      </a:r>
                      <a:r>
                        <a:rPr lang="en-US" sz="800" dirty="0" err="1" smtClean="0"/>
                        <a:t>URLRequest</a:t>
                      </a:r>
                      <a:r>
                        <a:rPr lang="en-US" sz="800" dirty="0" smtClean="0"/>
                        <a:t>(</a:t>
                      </a:r>
                      <a:r>
                        <a:rPr lang="en-US" sz="800" dirty="0" err="1" smtClean="0"/>
                        <a:t>cmd</a:t>
                      </a:r>
                      <a:r>
                        <a:rPr lang="en-US" sz="800" dirty="0" smtClean="0"/>
                        <a:t>),"_self");</a:t>
                      </a:r>
                    </a:p>
                    <a:p>
                      <a:r>
                        <a:rPr lang="en-US" sz="800" dirty="0" smtClean="0"/>
                        <a:t>      break;</a:t>
                      </a:r>
                    </a:p>
                    <a:p>
                      <a:r>
                        <a:rPr lang="en-US" sz="800" dirty="0" smtClean="0"/>
                        <a:t>    case "open" :// open URL</a:t>
                      </a:r>
                    </a:p>
                    <a:p>
                      <a:r>
                        <a:rPr lang="en-US" sz="800" dirty="0" smtClean="0"/>
                        <a:t>      </a:t>
                      </a:r>
                      <a:r>
                        <a:rPr lang="en-US" sz="800" dirty="0" err="1" smtClean="0"/>
                        <a:t>navigateToURL</a:t>
                      </a:r>
                      <a:r>
                        <a:rPr lang="en-US" sz="800" dirty="0" smtClean="0"/>
                        <a:t>(new </a:t>
                      </a:r>
                      <a:r>
                        <a:rPr lang="en-US" sz="800" dirty="0" err="1" smtClean="0"/>
                        <a:t>URLRequest</a:t>
                      </a:r>
                      <a:r>
                        <a:rPr lang="en-US" sz="800" dirty="0" smtClean="0"/>
                        <a:t>(</a:t>
                      </a:r>
                      <a:r>
                        <a:rPr lang="en-US" sz="800" dirty="0" err="1" smtClean="0"/>
                        <a:t>cmd</a:t>
                      </a:r>
                      <a:r>
                        <a:rPr lang="en-US" sz="800" dirty="0" smtClean="0"/>
                        <a:t>),"_blank");</a:t>
                      </a:r>
                    </a:p>
                    <a:p>
                      <a:r>
                        <a:rPr lang="en-US" sz="800" dirty="0" smtClean="0"/>
                        <a:t>      break;</a:t>
                      </a:r>
                    </a:p>
                    <a:p>
                      <a:r>
                        <a:rPr lang="en-US" sz="800" dirty="0" smtClean="0"/>
                        <a:t>    case "get" :// GET</a:t>
                      </a:r>
                    </a:p>
                    <a:p>
                      <a:r>
                        <a:rPr lang="en-US" sz="800" dirty="0" smtClean="0"/>
                        <a:t>      </a:t>
                      </a:r>
                      <a:r>
                        <a:rPr lang="en-US" sz="800" dirty="0" err="1" smtClean="0"/>
                        <a:t>var</a:t>
                      </a:r>
                      <a:r>
                        <a:rPr lang="en-US" sz="800" dirty="0" smtClean="0"/>
                        <a:t> </a:t>
                      </a:r>
                      <a:r>
                        <a:rPr lang="en-US" sz="800" dirty="0" err="1" smtClean="0"/>
                        <a:t>loader:URLLoader</a:t>
                      </a:r>
                      <a:r>
                        <a:rPr lang="en-US" sz="800" dirty="0" smtClean="0"/>
                        <a:t> = new </a:t>
                      </a:r>
                      <a:r>
                        <a:rPr lang="en-US" sz="800" dirty="0" err="1" smtClean="0"/>
                        <a:t>URLLoader</a:t>
                      </a:r>
                      <a:r>
                        <a:rPr lang="en-US" sz="800" dirty="0" smtClean="0"/>
                        <a:t>(new </a:t>
                      </a:r>
                      <a:r>
                        <a:rPr lang="en-US" sz="800" dirty="0" err="1" smtClean="0"/>
                        <a:t>URLRequest</a:t>
                      </a:r>
                      <a:r>
                        <a:rPr lang="en-US" sz="800" dirty="0" smtClean="0"/>
                        <a:t>(</a:t>
                      </a:r>
                      <a:r>
                        <a:rPr lang="en-US" sz="800" dirty="0" err="1" smtClean="0"/>
                        <a:t>cmd</a:t>
                      </a:r>
                      <a:r>
                        <a:rPr lang="en-US" sz="800" dirty="0" smtClean="0"/>
                        <a:t>));</a:t>
                      </a:r>
                    </a:p>
                    <a:p>
                      <a:r>
                        <a:rPr lang="en-US" sz="800" dirty="0" smtClean="0"/>
                        <a:t>      </a:t>
                      </a:r>
                      <a:r>
                        <a:rPr lang="en-US" sz="800" dirty="0" err="1" smtClean="0"/>
                        <a:t>loader.addEventListener</a:t>
                      </a:r>
                      <a:r>
                        <a:rPr lang="en-US" sz="800" dirty="0" smtClean="0"/>
                        <a:t>(</a:t>
                      </a:r>
                      <a:r>
                        <a:rPr lang="en-US" sz="800" dirty="0" err="1" smtClean="0"/>
                        <a:t>Event.COMPLETE,get_complete</a:t>
                      </a:r>
                      <a:r>
                        <a:rPr lang="en-US" sz="800" dirty="0" smtClean="0"/>
                        <a:t>);</a:t>
                      </a:r>
                    </a:p>
                    <a:p>
                      <a:r>
                        <a:rPr lang="en-US" sz="800" dirty="0" smtClean="0"/>
                        <a:t>      </a:t>
                      </a:r>
                      <a:r>
                        <a:rPr lang="en-US" sz="800" dirty="0" err="1" smtClean="0"/>
                        <a:t>loader.addEventListener</a:t>
                      </a:r>
                      <a:r>
                        <a:rPr lang="en-US" sz="800" dirty="0" smtClean="0"/>
                        <a:t>(</a:t>
                      </a:r>
                      <a:r>
                        <a:rPr lang="en-US" sz="800" dirty="0" err="1" smtClean="0"/>
                        <a:t>SecurityErrorEvent.SECURITY_ERROR,get_sec_error</a:t>
                      </a:r>
                      <a:r>
                        <a:rPr lang="en-US" sz="800" dirty="0" smtClean="0"/>
                        <a:t>);</a:t>
                      </a:r>
                    </a:p>
                    <a:p>
                      <a:r>
                        <a:rPr lang="en-US" sz="800" dirty="0" smtClean="0"/>
                        <a:t>      break;</a:t>
                      </a:r>
                    </a:p>
                    <a:p>
                      <a:r>
                        <a:rPr lang="en-US" sz="800" dirty="0" smtClean="0"/>
                        <a:t>    case "</a:t>
                      </a:r>
                      <a:r>
                        <a:rPr lang="en-US" sz="800" dirty="0" err="1" smtClean="0"/>
                        <a:t>eval</a:t>
                      </a:r>
                      <a:r>
                        <a:rPr lang="en-US" sz="800" dirty="0" smtClean="0"/>
                        <a:t>" :// execute JS</a:t>
                      </a:r>
                    </a:p>
                    <a:p>
                      <a:r>
                        <a:rPr lang="en-US" sz="800" dirty="0" smtClean="0"/>
                        <a:t>      </a:t>
                      </a:r>
                      <a:r>
                        <a:rPr lang="en-US" sz="800" dirty="0" err="1" smtClean="0"/>
                        <a:t>flash.external.ExternalInterface.call</a:t>
                      </a:r>
                      <a:r>
                        <a:rPr lang="en-US" sz="800" dirty="0" smtClean="0"/>
                        <a:t>("</a:t>
                      </a:r>
                      <a:r>
                        <a:rPr lang="en-US" sz="800" dirty="0" err="1" smtClean="0"/>
                        <a:t>eval</a:t>
                      </a:r>
                      <a:r>
                        <a:rPr lang="en-US" sz="800" dirty="0" smtClean="0"/>
                        <a:t>", </a:t>
                      </a:r>
                      <a:r>
                        <a:rPr lang="en-US" sz="800" dirty="0" err="1" smtClean="0"/>
                        <a:t>cmd</a:t>
                      </a:r>
                      <a:r>
                        <a:rPr lang="en-US" sz="800" dirty="0" smtClean="0"/>
                        <a:t>);</a:t>
                      </a:r>
                    </a:p>
                    <a:p>
                      <a:r>
                        <a:rPr lang="en-US" sz="800" dirty="0" smtClean="0"/>
                        <a:t>      break;</a:t>
                      </a:r>
                    </a:p>
                    <a:p>
                      <a:r>
                        <a:rPr lang="en-US" sz="800" dirty="0" smtClean="0"/>
                        <a:t>    default :</a:t>
                      </a:r>
                    </a:p>
                    <a:p>
                      <a:r>
                        <a:rPr lang="en-US" sz="800" dirty="0" smtClean="0"/>
                        <a:t>      </a:t>
                      </a:r>
                      <a:r>
                        <a:rPr lang="en-US" sz="800" dirty="0" err="1" smtClean="0"/>
                        <a:t>var</a:t>
                      </a:r>
                      <a:r>
                        <a:rPr lang="en-US" sz="800" dirty="0" smtClean="0"/>
                        <a:t> </a:t>
                      </a:r>
                      <a:r>
                        <a:rPr lang="en-US" sz="800" dirty="0" err="1" smtClean="0"/>
                        <a:t>help:String</a:t>
                      </a:r>
                      <a:r>
                        <a:rPr lang="en-US" sz="800" dirty="0" smtClean="0"/>
                        <a:t> = 'a(action) - c(</a:t>
                      </a:r>
                      <a:r>
                        <a:rPr lang="en-US" sz="800" dirty="0" err="1" smtClean="0"/>
                        <a:t>cmd</a:t>
                      </a:r>
                      <a:r>
                        <a:rPr lang="en-US" sz="800" dirty="0" smtClean="0"/>
                        <a:t>)\n';</a:t>
                      </a:r>
                    </a:p>
                    <a:p>
                      <a:r>
                        <a:rPr lang="en-US" sz="800" dirty="0" smtClean="0"/>
                        <a:t>      help +=  '-----------------\n';</a:t>
                      </a:r>
                    </a:p>
                    <a:p>
                      <a:r>
                        <a:rPr lang="en-US" sz="800" dirty="0" smtClean="0"/>
                        <a:t>      help +=  '1. location to </a:t>
                      </a:r>
                      <a:r>
                        <a:rPr lang="en-US" sz="800" dirty="0" err="1" smtClean="0"/>
                        <a:t>url</a:t>
                      </a:r>
                      <a:r>
                        <a:rPr lang="en-US" sz="800" dirty="0" smtClean="0"/>
                        <a:t>: </a:t>
                      </a:r>
                      <a:r>
                        <a:rPr lang="en-US" sz="800" dirty="0" err="1" smtClean="0"/>
                        <a:t>xss.swf?a</a:t>
                      </a:r>
                      <a:r>
                        <a:rPr lang="en-US" sz="800" dirty="0" smtClean="0"/>
                        <a:t>=</a:t>
                      </a:r>
                      <a:r>
                        <a:rPr lang="en-US" sz="800" dirty="0" err="1" smtClean="0"/>
                        <a:t>location&amp;c</a:t>
                      </a:r>
                      <a:r>
                        <a:rPr lang="en-US" sz="800" dirty="0" smtClean="0"/>
                        <a:t>=http://</a:t>
                      </a:r>
                      <a:r>
                        <a:rPr lang="en-US" sz="800" dirty="0" err="1" smtClean="0"/>
                        <a:t>www.google.com</a:t>
                      </a:r>
                      <a:r>
                        <a:rPr lang="en-US" sz="800" dirty="0" smtClean="0"/>
                        <a:t>/\n';</a:t>
                      </a:r>
                    </a:p>
                    <a:p>
                      <a:r>
                        <a:rPr lang="en-US" sz="800" dirty="0" smtClean="0"/>
                        <a:t>      help +=  '2. open </a:t>
                      </a:r>
                      <a:r>
                        <a:rPr lang="en-US" sz="800" dirty="0" err="1" smtClean="0"/>
                        <a:t>url</a:t>
                      </a:r>
                      <a:r>
                        <a:rPr lang="en-US" sz="800" dirty="0" smtClean="0"/>
                        <a:t> to new window: </a:t>
                      </a:r>
                      <a:r>
                        <a:rPr lang="en-US" sz="800" dirty="0" err="1" smtClean="0"/>
                        <a:t>xss.swf?a</a:t>
                      </a:r>
                      <a:r>
                        <a:rPr lang="en-US" sz="800" dirty="0" smtClean="0"/>
                        <a:t>=</a:t>
                      </a:r>
                      <a:r>
                        <a:rPr lang="en-US" sz="800" dirty="0" err="1" smtClean="0"/>
                        <a:t>open&amp;c</a:t>
                      </a:r>
                      <a:r>
                        <a:rPr lang="en-US" sz="800" dirty="0" smtClean="0"/>
                        <a:t>=http://</a:t>
                      </a:r>
                      <a:r>
                        <a:rPr lang="en-US" sz="800" dirty="0" err="1" smtClean="0"/>
                        <a:t>www.google.com</a:t>
                      </a:r>
                      <a:r>
                        <a:rPr lang="en-US" sz="800" dirty="0" smtClean="0"/>
                        <a:t>/\n';</a:t>
                      </a:r>
                    </a:p>
                    <a:p>
                      <a:r>
                        <a:rPr lang="en-US" sz="800" dirty="0" smtClean="0"/>
                        <a:t>      help +=  '3. http request to </a:t>
                      </a:r>
                      <a:r>
                        <a:rPr lang="en-US" sz="800" dirty="0" err="1" smtClean="0"/>
                        <a:t>url</a:t>
                      </a:r>
                      <a:r>
                        <a:rPr lang="en-US" sz="800" dirty="0" smtClean="0"/>
                        <a:t>: </a:t>
                      </a:r>
                      <a:r>
                        <a:rPr lang="en-US" sz="800" dirty="0" err="1" smtClean="0"/>
                        <a:t>xss.swf?a</a:t>
                      </a:r>
                      <a:r>
                        <a:rPr lang="en-US" sz="800" dirty="0" smtClean="0"/>
                        <a:t>=</a:t>
                      </a:r>
                      <a:r>
                        <a:rPr lang="en-US" sz="800" dirty="0" err="1" smtClean="0"/>
                        <a:t>get&amp;c</a:t>
                      </a:r>
                      <a:r>
                        <a:rPr lang="en-US" sz="800" dirty="0" smtClean="0"/>
                        <a:t>=http://</a:t>
                      </a:r>
                      <a:r>
                        <a:rPr lang="en-US" sz="800" dirty="0" err="1" smtClean="0"/>
                        <a:t>www.google.com</a:t>
                      </a:r>
                      <a:r>
                        <a:rPr lang="en-US" sz="800" dirty="0" smtClean="0"/>
                        <a:t>/\n';</a:t>
                      </a:r>
                    </a:p>
                    <a:p>
                      <a:r>
                        <a:rPr lang="en-US" sz="800" dirty="0" smtClean="0"/>
                        <a:t>      help +=  '4. </a:t>
                      </a:r>
                      <a:r>
                        <a:rPr lang="en-US" sz="800" dirty="0" err="1" smtClean="0"/>
                        <a:t>eval</a:t>
                      </a:r>
                      <a:r>
                        <a:rPr lang="en-US" sz="800" dirty="0" smtClean="0"/>
                        <a:t> </a:t>
                      </a:r>
                      <a:r>
                        <a:rPr lang="en-US" sz="800" dirty="0" err="1" smtClean="0"/>
                        <a:t>js</a:t>
                      </a:r>
                      <a:r>
                        <a:rPr lang="en-US" sz="800" dirty="0" smtClean="0"/>
                        <a:t> </a:t>
                      </a:r>
                      <a:r>
                        <a:rPr lang="en-US" sz="800" dirty="0" err="1" smtClean="0"/>
                        <a:t>codz</a:t>
                      </a:r>
                      <a:r>
                        <a:rPr lang="en-US" sz="800" dirty="0" smtClean="0"/>
                        <a:t>: </a:t>
                      </a:r>
                      <a:r>
                        <a:rPr lang="en-US" sz="800" dirty="0" err="1" smtClean="0"/>
                        <a:t>xss.swf?a</a:t>
                      </a:r>
                      <a:r>
                        <a:rPr lang="en-US" sz="800" dirty="0" smtClean="0"/>
                        <a:t>=</a:t>
                      </a:r>
                      <a:r>
                        <a:rPr lang="en-US" sz="800" dirty="0" err="1" smtClean="0"/>
                        <a:t>eval&amp;c</a:t>
                      </a:r>
                      <a:r>
                        <a:rPr lang="en-US" sz="800" dirty="0" smtClean="0"/>
                        <a:t>=alert(</a:t>
                      </a:r>
                      <a:r>
                        <a:rPr lang="en-US" sz="800" dirty="0" err="1" smtClean="0"/>
                        <a:t>document.domain</a:t>
                      </a:r>
                      <a:r>
                        <a:rPr lang="en-US" sz="800" dirty="0" smtClean="0"/>
                        <a:t>)\n';</a:t>
                      </a:r>
                    </a:p>
                    <a:p>
                      <a:r>
                        <a:rPr lang="en-US" sz="800" dirty="0" smtClean="0"/>
                        <a:t>      help +=  '-----------------\n';</a:t>
                      </a:r>
                    </a:p>
                    <a:p>
                      <a:r>
                        <a:rPr lang="en-US" sz="800" dirty="0" smtClean="0"/>
                        <a:t>      help +=  'by </a:t>
                      </a:r>
                      <a:r>
                        <a:rPr lang="en-US" sz="800" dirty="0" err="1" smtClean="0"/>
                        <a:t>evilcos@gmail.com</a:t>
                      </a:r>
                      <a:r>
                        <a:rPr lang="en-US" sz="800" dirty="0" smtClean="0"/>
                        <a:t>';</a:t>
                      </a:r>
                    </a:p>
                    <a:p>
                      <a:r>
                        <a:rPr lang="en-US" sz="800" dirty="0" smtClean="0"/>
                        <a:t>      </a:t>
                      </a:r>
                      <a:r>
                        <a:rPr lang="en-US" sz="800" dirty="0" err="1" smtClean="0"/>
                        <a:t>flash.external.ExternalInterface.call</a:t>
                      </a:r>
                      <a:r>
                        <a:rPr lang="en-US" sz="800" dirty="0" smtClean="0"/>
                        <a:t>("alert", help);</a:t>
                      </a:r>
                    </a:p>
                    <a:p>
                      <a:r>
                        <a:rPr lang="en-US" sz="800" dirty="0" smtClean="0"/>
                        <a:t>      break;</a:t>
                      </a:r>
                    </a:p>
                    <a:p>
                      <a:r>
                        <a:rPr lang="en-US" sz="800" dirty="0" smtClean="0"/>
                        <a:t>  }</a:t>
                      </a:r>
                    </a:p>
                    <a:p>
                      <a:r>
                        <a:rPr lang="en-US" sz="800" dirty="0" smtClean="0"/>
                        <a:t>  stop();</a:t>
                      </a:r>
                    </a:p>
                    <a:p>
                      <a:r>
                        <a:rPr lang="en-US" sz="800" dirty="0" smtClean="0"/>
                        <a:t>}</a:t>
                      </a:r>
                      <a:endParaRPr lang="en-US" sz="800" dirty="0"/>
                    </a:p>
                  </a:txBody>
                  <a:tcPr/>
                </a:tc>
              </a:tr>
            </a:tbl>
          </a:graphicData>
        </a:graphic>
      </p:graphicFrame>
    </p:spTree>
    <p:extLst>
      <p:ext uri="{BB962C8B-B14F-4D97-AF65-F5344CB8AC3E}">
        <p14:creationId xmlns:p14="http://schemas.microsoft.com/office/powerpoint/2010/main" val="350290928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pt1_02_pages.jpg"/>
          <p:cNvPicPr>
            <a:picLocks noGrp="1" noChangeAspect="1"/>
          </p:cNvPicPr>
          <p:nvPr>
            <p:ph idx="1"/>
          </p:nvPr>
        </p:nvPicPr>
        <p:blipFill>
          <a:blip r:embed="rId2" cstate="print"/>
          <a:stretch>
            <a:fillRect/>
          </a:stretch>
        </p:blipFill>
        <p:spPr>
          <a:xfrm>
            <a:off x="0" y="0"/>
            <a:ext cx="9144000" cy="6858000"/>
          </a:xfrm>
        </p:spPr>
      </p:pic>
      <p:sp>
        <p:nvSpPr>
          <p:cNvPr id="2" name="Title 1"/>
          <p:cNvSpPr>
            <a:spLocks noGrp="1"/>
          </p:cNvSpPr>
          <p:nvPr>
            <p:ph type="title"/>
          </p:nvPr>
        </p:nvSpPr>
        <p:spPr>
          <a:xfrm>
            <a:off x="878904" y="692696"/>
            <a:ext cx="8229600" cy="1143000"/>
          </a:xfrm>
        </p:spPr>
        <p:txBody>
          <a:bodyPr>
            <a:normAutofit/>
          </a:bodyPr>
          <a:lstStyle/>
          <a:p>
            <a:r>
              <a:rPr lang="en-US" dirty="0" smtClean="0"/>
              <a:t>Manual Review</a:t>
            </a:r>
            <a:endParaRPr lang="en-US" dirty="0"/>
          </a:p>
        </p:txBody>
      </p:sp>
      <p:sp>
        <p:nvSpPr>
          <p:cNvPr id="5" name="Subtitle 2"/>
          <p:cNvSpPr txBox="1">
            <a:spLocks/>
          </p:cNvSpPr>
          <p:nvPr/>
        </p:nvSpPr>
        <p:spPr>
          <a:xfrm>
            <a:off x="1691680" y="1844824"/>
            <a:ext cx="7200800" cy="4680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000" dirty="0"/>
          </a:p>
          <a:p>
            <a:pPr marL="0" indent="0" algn="just">
              <a:buNone/>
            </a:pPr>
            <a:r>
              <a:rPr lang="en-US" sz="2000" dirty="0" smtClean="0"/>
              <a:t>Now as you learnt about flash security and how action script code works lets start on manual review of SWF files for XSS vulnerabilities. </a:t>
            </a:r>
          </a:p>
          <a:p>
            <a:pPr marL="0" indent="0" algn="just">
              <a:buNone/>
            </a:pPr>
            <a:endParaRPr lang="en-US" sz="2000" dirty="0"/>
          </a:p>
          <a:p>
            <a:pPr marL="0" indent="0" algn="just">
              <a:buNone/>
            </a:pPr>
            <a:r>
              <a:rPr lang="en-US" sz="2000" dirty="0" smtClean="0"/>
              <a:t> </a:t>
            </a:r>
            <a:endParaRPr lang="en-US" sz="2000" dirty="0"/>
          </a:p>
        </p:txBody>
      </p:sp>
    </p:spTree>
    <p:extLst>
      <p:ext uri="{BB962C8B-B14F-4D97-AF65-F5344CB8AC3E}">
        <p14:creationId xmlns:p14="http://schemas.microsoft.com/office/powerpoint/2010/main" val="161808236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pt1_02_pages.jpg"/>
          <p:cNvPicPr>
            <a:picLocks noGrp="1" noChangeAspect="1"/>
          </p:cNvPicPr>
          <p:nvPr>
            <p:ph idx="1"/>
          </p:nvPr>
        </p:nvPicPr>
        <p:blipFill>
          <a:blip r:embed="rId2" cstate="print"/>
          <a:stretch>
            <a:fillRect/>
          </a:stretch>
        </p:blipFill>
        <p:spPr>
          <a:xfrm>
            <a:off x="0" y="-27384"/>
            <a:ext cx="9144000" cy="6858000"/>
          </a:xfrm>
        </p:spPr>
      </p:pic>
      <p:sp>
        <p:nvSpPr>
          <p:cNvPr id="2" name="Title 1"/>
          <p:cNvSpPr>
            <a:spLocks noGrp="1"/>
          </p:cNvSpPr>
          <p:nvPr>
            <p:ph type="title"/>
          </p:nvPr>
        </p:nvSpPr>
        <p:spPr>
          <a:xfrm>
            <a:off x="1043608" y="476672"/>
            <a:ext cx="8229600" cy="1143000"/>
          </a:xfrm>
        </p:spPr>
        <p:txBody>
          <a:bodyPr/>
          <a:lstStyle/>
          <a:p>
            <a:r>
              <a:rPr lang="en-US" smtClean="0"/>
              <a:t>SWF Investigator</a:t>
            </a:r>
            <a:endParaRPr lang="en-US" dirty="0"/>
          </a:p>
        </p:txBody>
      </p:sp>
      <p:sp>
        <p:nvSpPr>
          <p:cNvPr id="5" name="Subtitle 2"/>
          <p:cNvSpPr txBox="1">
            <a:spLocks/>
          </p:cNvSpPr>
          <p:nvPr/>
        </p:nvSpPr>
        <p:spPr>
          <a:xfrm>
            <a:off x="1763688" y="1628800"/>
            <a:ext cx="7200800"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dirty="0" smtClean="0"/>
              <a:t>So lets configure investigator like following figure . And press start fuzzing . As you can see each time it will give you usage message .</a:t>
            </a:r>
          </a:p>
          <a:p>
            <a:pPr marL="0" indent="0" algn="just">
              <a:buNone/>
            </a:pPr>
            <a:endParaRPr lang="en-US" sz="2000" dirty="0" smtClean="0"/>
          </a:p>
          <a:p>
            <a:pPr marL="0" indent="0" algn="just">
              <a:buNone/>
            </a:pPr>
            <a:r>
              <a:rPr lang="en-US" sz="2000" dirty="0" smtClean="0"/>
              <a:t> </a:t>
            </a:r>
          </a:p>
          <a:p>
            <a:pPr marL="0" indent="0" algn="just">
              <a:buNone/>
            </a:pPr>
            <a:endParaRPr lang="en-US" sz="2000" dirty="0" smtClean="0"/>
          </a:p>
          <a:p>
            <a:pPr marL="0" indent="0" algn="just">
              <a:buNone/>
            </a:pPr>
            <a:endParaRPr lang="en-US" sz="2000" dirty="0"/>
          </a:p>
          <a:p>
            <a:pPr marL="0" indent="0" algn="just">
              <a:buNone/>
            </a:pPr>
            <a:endParaRPr lang="en-US" sz="2000" dirty="0" smtClean="0"/>
          </a:p>
          <a:p>
            <a:pPr marL="0" indent="0" algn="just">
              <a:buNone/>
            </a:pPr>
            <a:endParaRPr lang="en-US" sz="2000" dirty="0"/>
          </a:p>
          <a:p>
            <a:pPr marL="0" indent="0" algn="just">
              <a:buNone/>
            </a:pPr>
            <a:endParaRPr lang="en-US" sz="2000" dirty="0" smtClean="0"/>
          </a:p>
          <a:p>
            <a:pPr marL="0" indent="0" algn="just">
              <a:buNone/>
            </a:pPr>
            <a:endParaRPr lang="en-US" sz="2000" dirty="0"/>
          </a:p>
          <a:p>
            <a:pPr marL="0" indent="0" algn="just">
              <a:buNone/>
            </a:pPr>
            <a:endParaRPr lang="en-US" sz="2000" dirty="0" smtClean="0"/>
          </a:p>
          <a:p>
            <a:pPr marL="0" indent="0" algn="just">
              <a:buNone/>
            </a:pPr>
            <a:endParaRPr lang="en-US" sz="2000" dirty="0"/>
          </a:p>
          <a:p>
            <a:pPr marL="0" indent="0" algn="just">
              <a:buNone/>
            </a:pPr>
            <a:endParaRPr lang="en-US" sz="2000" dirty="0" smtClean="0"/>
          </a:p>
          <a:p>
            <a:pPr marL="0" indent="0" algn="just">
              <a:buNone/>
            </a:pPr>
            <a:endParaRPr lang="en-US" sz="2000" dirty="0"/>
          </a:p>
        </p:txBody>
      </p:sp>
      <p:pic>
        <p:nvPicPr>
          <p:cNvPr id="3" name="Picture 2" descr="Screen Shot 2013-09-05 at 4.39.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7832" y="2386852"/>
            <a:ext cx="4948504" cy="3922468"/>
          </a:xfrm>
          <a:prstGeom prst="rect">
            <a:avLst/>
          </a:prstGeom>
        </p:spPr>
      </p:pic>
    </p:spTree>
    <p:extLst>
      <p:ext uri="{BB962C8B-B14F-4D97-AF65-F5344CB8AC3E}">
        <p14:creationId xmlns:p14="http://schemas.microsoft.com/office/powerpoint/2010/main" val="203920916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pt1_02_pages.jpg"/>
          <p:cNvPicPr>
            <a:picLocks noGrp="1" noChangeAspect="1"/>
          </p:cNvPicPr>
          <p:nvPr>
            <p:ph idx="1"/>
          </p:nvPr>
        </p:nvPicPr>
        <p:blipFill>
          <a:blip r:embed="rId2" cstate="print"/>
          <a:stretch>
            <a:fillRect/>
          </a:stretch>
        </p:blipFill>
        <p:spPr>
          <a:xfrm>
            <a:off x="0" y="-27384"/>
            <a:ext cx="9144000" cy="6858000"/>
          </a:xfrm>
        </p:spPr>
      </p:pic>
      <p:sp>
        <p:nvSpPr>
          <p:cNvPr id="2" name="Title 1"/>
          <p:cNvSpPr>
            <a:spLocks noGrp="1"/>
          </p:cNvSpPr>
          <p:nvPr>
            <p:ph type="title"/>
          </p:nvPr>
        </p:nvSpPr>
        <p:spPr>
          <a:xfrm>
            <a:off x="1043608" y="476672"/>
            <a:ext cx="8229600" cy="1143000"/>
          </a:xfrm>
        </p:spPr>
        <p:txBody>
          <a:bodyPr/>
          <a:lstStyle/>
          <a:p>
            <a:r>
              <a:rPr lang="en-US" smtClean="0"/>
              <a:t>SWF Investigator</a:t>
            </a:r>
            <a:endParaRPr lang="en-US" dirty="0"/>
          </a:p>
        </p:txBody>
      </p:sp>
      <p:sp>
        <p:nvSpPr>
          <p:cNvPr id="5" name="Subtitle 2"/>
          <p:cNvSpPr txBox="1">
            <a:spLocks/>
          </p:cNvSpPr>
          <p:nvPr/>
        </p:nvSpPr>
        <p:spPr>
          <a:xfrm>
            <a:off x="1763688" y="1628800"/>
            <a:ext cx="7200800"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dirty="0" smtClean="0"/>
              <a:t>After you passed massaged in few minutes you will have result in output tab and as you can see no XSS founded !  </a:t>
            </a:r>
            <a:endParaRPr lang="en-US" sz="2000" dirty="0"/>
          </a:p>
          <a:p>
            <a:pPr marL="0" indent="0" algn="just">
              <a:buNone/>
            </a:pPr>
            <a:r>
              <a:rPr lang="en-US" sz="2000" dirty="0" smtClean="0"/>
              <a:t> </a:t>
            </a:r>
          </a:p>
          <a:p>
            <a:pPr marL="0" indent="0" algn="just">
              <a:buNone/>
            </a:pPr>
            <a:endParaRPr lang="en-US" sz="2000" dirty="0" smtClean="0"/>
          </a:p>
          <a:p>
            <a:pPr marL="0" indent="0" algn="just">
              <a:buNone/>
            </a:pPr>
            <a:r>
              <a:rPr lang="en-US" sz="2000" dirty="0" smtClean="0"/>
              <a:t> </a:t>
            </a:r>
          </a:p>
          <a:p>
            <a:pPr marL="0" indent="0" algn="just">
              <a:buNone/>
            </a:pPr>
            <a:endParaRPr lang="en-US" sz="2000" dirty="0" smtClean="0"/>
          </a:p>
          <a:p>
            <a:pPr marL="0" indent="0" algn="just">
              <a:buNone/>
            </a:pPr>
            <a:endParaRPr lang="en-US" sz="2000" dirty="0"/>
          </a:p>
          <a:p>
            <a:pPr marL="0" indent="0" algn="just">
              <a:buNone/>
            </a:pPr>
            <a:endParaRPr lang="en-US" sz="2000" dirty="0" smtClean="0"/>
          </a:p>
          <a:p>
            <a:pPr marL="0" indent="0" algn="just">
              <a:buNone/>
            </a:pPr>
            <a:endParaRPr lang="en-US" sz="2000" dirty="0"/>
          </a:p>
          <a:p>
            <a:pPr marL="0" indent="0" algn="just">
              <a:buNone/>
            </a:pPr>
            <a:endParaRPr lang="en-US" sz="2000" dirty="0" smtClean="0"/>
          </a:p>
          <a:p>
            <a:pPr marL="0" indent="0" algn="just">
              <a:buNone/>
            </a:pPr>
            <a:endParaRPr lang="en-US" sz="2000" dirty="0"/>
          </a:p>
          <a:p>
            <a:pPr marL="0" indent="0" algn="just">
              <a:buNone/>
            </a:pPr>
            <a:endParaRPr lang="en-US" sz="2000" dirty="0" smtClean="0"/>
          </a:p>
          <a:p>
            <a:pPr marL="0" indent="0" algn="just">
              <a:buNone/>
            </a:pPr>
            <a:endParaRPr lang="en-US" sz="2000" dirty="0"/>
          </a:p>
          <a:p>
            <a:pPr marL="0" indent="0" algn="just">
              <a:buNone/>
            </a:pPr>
            <a:endParaRPr lang="en-US" sz="2000" dirty="0" smtClean="0"/>
          </a:p>
          <a:p>
            <a:pPr marL="0" indent="0" algn="just">
              <a:buNone/>
            </a:pPr>
            <a:endParaRPr lang="en-US" sz="2000" dirty="0"/>
          </a:p>
        </p:txBody>
      </p:sp>
      <p:pic>
        <p:nvPicPr>
          <p:cNvPr id="6" name="Picture 5" descr="Screen Shot 2013-09-05 at 4.43.4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2348880"/>
            <a:ext cx="5149693" cy="3645023"/>
          </a:xfrm>
          <a:prstGeom prst="rect">
            <a:avLst/>
          </a:prstGeom>
        </p:spPr>
      </p:pic>
    </p:spTree>
    <p:extLst>
      <p:ext uri="{BB962C8B-B14F-4D97-AF65-F5344CB8AC3E}">
        <p14:creationId xmlns:p14="http://schemas.microsoft.com/office/powerpoint/2010/main" val="84782500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pt1_02_pages.jpg"/>
          <p:cNvPicPr>
            <a:picLocks noGrp="1" noChangeAspect="1"/>
          </p:cNvPicPr>
          <p:nvPr>
            <p:ph idx="1"/>
          </p:nvPr>
        </p:nvPicPr>
        <p:blipFill>
          <a:blip r:embed="rId2" cstate="print"/>
          <a:stretch>
            <a:fillRect/>
          </a:stretch>
        </p:blipFill>
        <p:spPr>
          <a:xfrm>
            <a:off x="0" y="-27384"/>
            <a:ext cx="9144000" cy="6858000"/>
          </a:xfrm>
        </p:spPr>
      </p:pic>
      <p:sp>
        <p:nvSpPr>
          <p:cNvPr id="2" name="Title 1"/>
          <p:cNvSpPr>
            <a:spLocks noGrp="1"/>
          </p:cNvSpPr>
          <p:nvPr>
            <p:ph type="title"/>
          </p:nvPr>
        </p:nvSpPr>
        <p:spPr>
          <a:xfrm>
            <a:off x="1043608" y="476672"/>
            <a:ext cx="8229600" cy="1143000"/>
          </a:xfrm>
        </p:spPr>
        <p:txBody>
          <a:bodyPr/>
          <a:lstStyle/>
          <a:p>
            <a:r>
              <a:rPr lang="en-US" smtClean="0"/>
              <a:t>SWF Investigator</a:t>
            </a:r>
            <a:endParaRPr lang="en-US" dirty="0"/>
          </a:p>
        </p:txBody>
      </p:sp>
      <p:sp>
        <p:nvSpPr>
          <p:cNvPr id="5" name="Subtitle 2"/>
          <p:cNvSpPr txBox="1">
            <a:spLocks/>
          </p:cNvSpPr>
          <p:nvPr/>
        </p:nvSpPr>
        <p:spPr>
          <a:xfrm>
            <a:off x="1763688" y="1628800"/>
            <a:ext cx="7200800"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dirty="0" smtClean="0"/>
              <a:t>So tool didn’t find any vulnerability. Why ? Maybe because we need better initialization variable refer to our switch/case code </a:t>
            </a:r>
            <a:r>
              <a:rPr lang="en-US" sz="2000" dirty="0"/>
              <a:t>lets try a</a:t>
            </a:r>
            <a:r>
              <a:rPr lang="en-US" sz="2000" dirty="0" smtClean="0"/>
              <a:t>=</a:t>
            </a:r>
            <a:r>
              <a:rPr lang="en-US" sz="2000" dirty="0" err="1" smtClean="0"/>
              <a:t>eval&amp;</a:t>
            </a:r>
            <a:r>
              <a:rPr lang="en-US" sz="2000" dirty="0" err="1"/>
              <a:t>c</a:t>
            </a:r>
            <a:r>
              <a:rPr lang="en-US" sz="2000" dirty="0" smtClean="0"/>
              <a:t>=foo for our  </a:t>
            </a:r>
            <a:r>
              <a:rPr lang="en-US" sz="2000" dirty="0" err="1" smtClean="0"/>
              <a:t>FlashVars</a:t>
            </a:r>
            <a:r>
              <a:rPr lang="en-US" sz="2000" dirty="0" smtClean="0"/>
              <a:t> and try again. </a:t>
            </a:r>
            <a:endParaRPr lang="en-US" sz="2000" dirty="0"/>
          </a:p>
          <a:p>
            <a:pPr marL="0" indent="0" algn="just">
              <a:buNone/>
            </a:pPr>
            <a:r>
              <a:rPr lang="en-US" sz="2000" dirty="0" smtClean="0"/>
              <a:t> </a:t>
            </a:r>
          </a:p>
          <a:p>
            <a:pPr marL="0" indent="0" algn="just">
              <a:buNone/>
            </a:pPr>
            <a:endParaRPr lang="en-US" sz="2000" dirty="0" smtClean="0"/>
          </a:p>
          <a:p>
            <a:pPr marL="0" indent="0" algn="just">
              <a:buNone/>
            </a:pPr>
            <a:r>
              <a:rPr lang="en-US" sz="2000" dirty="0" smtClean="0"/>
              <a:t> </a:t>
            </a:r>
          </a:p>
          <a:p>
            <a:pPr marL="0" indent="0" algn="just">
              <a:buNone/>
            </a:pPr>
            <a:endParaRPr lang="en-US" sz="2000" dirty="0" smtClean="0"/>
          </a:p>
          <a:p>
            <a:pPr marL="0" indent="0" algn="just">
              <a:buNone/>
            </a:pPr>
            <a:endParaRPr lang="en-US" sz="2000" dirty="0"/>
          </a:p>
          <a:p>
            <a:pPr marL="0" indent="0" algn="just">
              <a:buNone/>
            </a:pPr>
            <a:endParaRPr lang="en-US" sz="2000" dirty="0" smtClean="0"/>
          </a:p>
          <a:p>
            <a:pPr marL="0" indent="0" algn="just">
              <a:buNone/>
            </a:pPr>
            <a:endParaRPr lang="en-US" sz="2000" dirty="0"/>
          </a:p>
          <a:p>
            <a:pPr marL="0" indent="0" algn="just">
              <a:buNone/>
            </a:pPr>
            <a:endParaRPr lang="en-US" sz="2000" dirty="0" smtClean="0"/>
          </a:p>
          <a:p>
            <a:pPr marL="0" indent="0" algn="just">
              <a:buNone/>
            </a:pPr>
            <a:endParaRPr lang="en-US" sz="2000" dirty="0"/>
          </a:p>
          <a:p>
            <a:pPr marL="0" indent="0" algn="just">
              <a:buNone/>
            </a:pPr>
            <a:endParaRPr lang="en-US" sz="2000" dirty="0" smtClean="0"/>
          </a:p>
          <a:p>
            <a:pPr marL="0" indent="0" algn="just">
              <a:buNone/>
            </a:pPr>
            <a:endParaRPr lang="en-US" sz="2000" dirty="0"/>
          </a:p>
          <a:p>
            <a:pPr marL="0" indent="0" algn="just">
              <a:buNone/>
            </a:pPr>
            <a:endParaRPr lang="en-US" sz="2000" dirty="0" smtClean="0"/>
          </a:p>
          <a:p>
            <a:pPr marL="0" indent="0" algn="just">
              <a:buNone/>
            </a:pPr>
            <a:endParaRPr lang="en-US" sz="2000" dirty="0"/>
          </a:p>
        </p:txBody>
      </p:sp>
      <p:pic>
        <p:nvPicPr>
          <p:cNvPr id="3" name="Picture 2" descr="Screen Shot 2013-09-05 at 4.55.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2780928"/>
            <a:ext cx="6137086" cy="3789040"/>
          </a:xfrm>
          <a:prstGeom prst="rect">
            <a:avLst/>
          </a:prstGeom>
        </p:spPr>
      </p:pic>
    </p:spTree>
    <p:extLst>
      <p:ext uri="{BB962C8B-B14F-4D97-AF65-F5344CB8AC3E}">
        <p14:creationId xmlns:p14="http://schemas.microsoft.com/office/powerpoint/2010/main" val="269432199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pt1_02_pages.jpg"/>
          <p:cNvPicPr>
            <a:picLocks noGrp="1" noChangeAspect="1"/>
          </p:cNvPicPr>
          <p:nvPr>
            <p:ph idx="1"/>
          </p:nvPr>
        </p:nvPicPr>
        <p:blipFill>
          <a:blip r:embed="rId2" cstate="print"/>
          <a:stretch>
            <a:fillRect/>
          </a:stretch>
        </p:blipFill>
        <p:spPr>
          <a:xfrm>
            <a:off x="0" y="-27384"/>
            <a:ext cx="9144000" cy="6858000"/>
          </a:xfrm>
        </p:spPr>
      </p:pic>
      <p:sp>
        <p:nvSpPr>
          <p:cNvPr id="2" name="Title 1"/>
          <p:cNvSpPr>
            <a:spLocks noGrp="1"/>
          </p:cNvSpPr>
          <p:nvPr>
            <p:ph type="title"/>
          </p:nvPr>
        </p:nvSpPr>
        <p:spPr>
          <a:xfrm>
            <a:off x="1043608" y="476672"/>
            <a:ext cx="8229600" cy="1143000"/>
          </a:xfrm>
        </p:spPr>
        <p:txBody>
          <a:bodyPr/>
          <a:lstStyle/>
          <a:p>
            <a:r>
              <a:rPr lang="en-US" smtClean="0"/>
              <a:t>SWF Investigator</a:t>
            </a:r>
            <a:endParaRPr lang="en-US" dirty="0"/>
          </a:p>
        </p:txBody>
      </p:sp>
      <p:sp>
        <p:nvSpPr>
          <p:cNvPr id="5" name="Subtitle 2"/>
          <p:cNvSpPr txBox="1">
            <a:spLocks/>
          </p:cNvSpPr>
          <p:nvPr/>
        </p:nvSpPr>
        <p:spPr>
          <a:xfrm>
            <a:off x="1763688" y="1628800"/>
            <a:ext cx="7200800"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dirty="0" smtClean="0"/>
              <a:t>As you can see this time the XSS identified correctly so it’s important to keep in mind even if you are performing fuzzing it’s good point to check for initialization variables before doing totally dump fuzzing for getting better and more effective result.</a:t>
            </a:r>
          </a:p>
          <a:p>
            <a:pPr marL="0" indent="0" algn="just">
              <a:buNone/>
            </a:pPr>
            <a:r>
              <a:rPr lang="en-US" sz="2000" dirty="0" smtClean="0"/>
              <a:t>For now we are at end of this session and like pervious chapters we want to do demo on real world example our real world example here is Fixed Flash Based XSS on Yahoo! Mail . </a:t>
            </a:r>
            <a:endParaRPr lang="en-US" sz="2000" dirty="0"/>
          </a:p>
          <a:p>
            <a:pPr marL="0" indent="0" algn="just">
              <a:buNone/>
            </a:pPr>
            <a:r>
              <a:rPr lang="en-US" sz="2000" dirty="0" smtClean="0"/>
              <a:t> </a:t>
            </a:r>
          </a:p>
          <a:p>
            <a:pPr marL="0" indent="0" algn="just">
              <a:buNone/>
            </a:pPr>
            <a:endParaRPr lang="en-US" sz="2000" dirty="0" smtClean="0"/>
          </a:p>
          <a:p>
            <a:pPr marL="0" indent="0" algn="just">
              <a:buNone/>
            </a:pPr>
            <a:r>
              <a:rPr lang="en-US" sz="2000" dirty="0" smtClean="0"/>
              <a:t> </a:t>
            </a:r>
          </a:p>
          <a:p>
            <a:pPr marL="0" indent="0" algn="just">
              <a:buNone/>
            </a:pPr>
            <a:endParaRPr lang="en-US" sz="2000" dirty="0" smtClean="0"/>
          </a:p>
          <a:p>
            <a:pPr marL="0" indent="0" algn="just">
              <a:buNone/>
            </a:pPr>
            <a:endParaRPr lang="en-US" sz="2000" dirty="0"/>
          </a:p>
          <a:p>
            <a:pPr marL="0" indent="0" algn="just">
              <a:buNone/>
            </a:pPr>
            <a:endParaRPr lang="en-US" sz="2000" dirty="0" smtClean="0"/>
          </a:p>
          <a:p>
            <a:pPr marL="0" indent="0" algn="just">
              <a:buNone/>
            </a:pPr>
            <a:endParaRPr lang="en-US" sz="2000" dirty="0"/>
          </a:p>
          <a:p>
            <a:pPr marL="0" indent="0" algn="just">
              <a:buNone/>
            </a:pPr>
            <a:endParaRPr lang="en-US" sz="2000" dirty="0" smtClean="0"/>
          </a:p>
          <a:p>
            <a:pPr marL="0" indent="0" algn="just">
              <a:buNone/>
            </a:pPr>
            <a:endParaRPr lang="en-US" sz="2000" dirty="0"/>
          </a:p>
          <a:p>
            <a:pPr marL="0" indent="0" algn="just">
              <a:buNone/>
            </a:pPr>
            <a:endParaRPr lang="en-US" sz="2000" dirty="0" smtClean="0"/>
          </a:p>
          <a:p>
            <a:pPr marL="0" indent="0" algn="just">
              <a:buNone/>
            </a:pPr>
            <a:endParaRPr lang="en-US" sz="2000" dirty="0"/>
          </a:p>
          <a:p>
            <a:pPr marL="0" indent="0" algn="just">
              <a:buNone/>
            </a:pPr>
            <a:endParaRPr lang="en-US" sz="2000" dirty="0" smtClean="0"/>
          </a:p>
          <a:p>
            <a:pPr marL="0" indent="0" algn="just">
              <a:buNone/>
            </a:pPr>
            <a:endParaRPr lang="en-US" sz="2000" dirty="0"/>
          </a:p>
        </p:txBody>
      </p:sp>
    </p:spTree>
    <p:extLst>
      <p:ext uri="{BB962C8B-B14F-4D97-AF65-F5344CB8AC3E}">
        <p14:creationId xmlns:p14="http://schemas.microsoft.com/office/powerpoint/2010/main" val="38699641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pt1_02_pages.jpg"/>
          <p:cNvPicPr>
            <a:picLocks noGrp="1" noChangeAspect="1"/>
          </p:cNvPicPr>
          <p:nvPr>
            <p:ph idx="1"/>
          </p:nvPr>
        </p:nvPicPr>
        <p:blipFill>
          <a:blip r:embed="rId2" cstate="print"/>
          <a:stretch>
            <a:fillRect/>
          </a:stretch>
        </p:blipFill>
        <p:spPr>
          <a:xfrm>
            <a:off x="0" y="-27384"/>
            <a:ext cx="9144000" cy="6858000"/>
          </a:xfrm>
        </p:spPr>
      </p:pic>
      <p:sp>
        <p:nvSpPr>
          <p:cNvPr id="2" name="Title 1"/>
          <p:cNvSpPr>
            <a:spLocks noGrp="1"/>
          </p:cNvSpPr>
          <p:nvPr>
            <p:ph type="title"/>
          </p:nvPr>
        </p:nvSpPr>
        <p:spPr>
          <a:xfrm>
            <a:off x="1043608" y="476672"/>
            <a:ext cx="8229600" cy="1143000"/>
          </a:xfrm>
        </p:spPr>
        <p:txBody>
          <a:bodyPr/>
          <a:lstStyle/>
          <a:p>
            <a:r>
              <a:rPr lang="en-US" dirty="0" smtClean="0"/>
              <a:t>Demo </a:t>
            </a:r>
            <a:endParaRPr lang="en-US" dirty="0"/>
          </a:p>
        </p:txBody>
      </p:sp>
      <p:sp>
        <p:nvSpPr>
          <p:cNvPr id="5" name="Subtitle 2"/>
          <p:cNvSpPr txBox="1">
            <a:spLocks/>
          </p:cNvSpPr>
          <p:nvPr/>
        </p:nvSpPr>
        <p:spPr>
          <a:xfrm>
            <a:off x="1763688" y="1628800"/>
            <a:ext cx="7200800"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t>Demo : Fixed Flash Based XSS on Yahoo! Mail</a:t>
            </a:r>
            <a:endParaRPr lang="en-US" sz="2000" dirty="0"/>
          </a:p>
          <a:p>
            <a:pPr marL="0" indent="0" algn="ctr">
              <a:buNone/>
            </a:pPr>
            <a:r>
              <a:rPr lang="en-US" sz="2000" dirty="0" smtClean="0"/>
              <a:t> </a:t>
            </a:r>
          </a:p>
          <a:p>
            <a:pPr marL="0" indent="0" algn="just">
              <a:buNone/>
            </a:pPr>
            <a:endParaRPr lang="en-US" sz="2000" dirty="0" smtClean="0"/>
          </a:p>
          <a:p>
            <a:pPr marL="0" indent="0" algn="just">
              <a:buNone/>
            </a:pPr>
            <a:r>
              <a:rPr lang="en-US" sz="2000" dirty="0" smtClean="0"/>
              <a:t> </a:t>
            </a:r>
          </a:p>
          <a:p>
            <a:pPr marL="0" indent="0" algn="just">
              <a:buNone/>
            </a:pPr>
            <a:endParaRPr lang="en-US" sz="2000" dirty="0" smtClean="0"/>
          </a:p>
          <a:p>
            <a:pPr marL="0" indent="0" algn="just">
              <a:buNone/>
            </a:pPr>
            <a:endParaRPr lang="en-US" sz="2000" dirty="0"/>
          </a:p>
          <a:p>
            <a:pPr marL="0" indent="0" algn="just">
              <a:buNone/>
            </a:pPr>
            <a:endParaRPr lang="en-US" sz="2000" dirty="0" smtClean="0"/>
          </a:p>
          <a:p>
            <a:pPr marL="0" indent="0" algn="just">
              <a:buNone/>
            </a:pPr>
            <a:endParaRPr lang="en-US" sz="2000" dirty="0"/>
          </a:p>
          <a:p>
            <a:pPr marL="0" indent="0" algn="just">
              <a:buNone/>
            </a:pPr>
            <a:endParaRPr lang="en-US" sz="2000" dirty="0" smtClean="0"/>
          </a:p>
          <a:p>
            <a:pPr marL="0" indent="0" algn="just">
              <a:buNone/>
            </a:pPr>
            <a:endParaRPr lang="en-US" sz="2000" dirty="0"/>
          </a:p>
          <a:p>
            <a:pPr marL="0" indent="0" algn="just">
              <a:buNone/>
            </a:pPr>
            <a:endParaRPr lang="en-US" sz="2000" dirty="0" smtClean="0"/>
          </a:p>
          <a:p>
            <a:pPr marL="0" indent="0" algn="just">
              <a:buNone/>
            </a:pPr>
            <a:endParaRPr lang="en-US" sz="2000" dirty="0"/>
          </a:p>
          <a:p>
            <a:pPr marL="0" indent="0" algn="just">
              <a:buNone/>
            </a:pPr>
            <a:endParaRPr lang="en-US" sz="2000" dirty="0" smtClean="0"/>
          </a:p>
          <a:p>
            <a:pPr marL="0" indent="0" algn="just">
              <a:buNone/>
            </a:pPr>
            <a:endParaRPr lang="en-US" sz="2000" dirty="0"/>
          </a:p>
        </p:txBody>
      </p:sp>
    </p:spTree>
    <p:extLst>
      <p:ext uri="{BB962C8B-B14F-4D97-AF65-F5344CB8AC3E}">
        <p14:creationId xmlns:p14="http://schemas.microsoft.com/office/powerpoint/2010/main" val="332938483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pt1_03_end.jpg"/>
          <p:cNvPicPr>
            <a:picLocks noGrp="1" noChangeAspect="1"/>
          </p:cNvPicPr>
          <p:nvPr>
            <p:ph idx="1"/>
          </p:nvPr>
        </p:nvPicPr>
        <p:blipFill>
          <a:blip r:embed="rId2" cstate="print"/>
          <a:stretch>
            <a:fillRect/>
          </a:stretch>
        </p:blipFill>
        <p:spPr>
          <a:xfrm>
            <a:off x="0" y="0"/>
            <a:ext cx="9144000" cy="6858000"/>
          </a:xfrm>
        </p:spPr>
      </p:pic>
      <p:sp>
        <p:nvSpPr>
          <p:cNvPr id="2" name="Title 1"/>
          <p:cNvSpPr>
            <a:spLocks noGrp="1"/>
          </p:cNvSpPr>
          <p:nvPr>
            <p:ph type="title"/>
          </p:nvPr>
        </p:nvSpPr>
        <p:spPr/>
        <p:txBody>
          <a:bodyPr/>
          <a:lstStyle/>
          <a:p>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pt1_02_pages.jpg"/>
          <p:cNvPicPr>
            <a:picLocks noGrp="1" noChangeAspect="1"/>
          </p:cNvPicPr>
          <p:nvPr>
            <p:ph idx="1"/>
          </p:nvPr>
        </p:nvPicPr>
        <p:blipFill>
          <a:blip r:embed="rId2" cstate="print"/>
          <a:stretch>
            <a:fillRect/>
          </a:stretch>
        </p:blipFill>
        <p:spPr>
          <a:xfrm>
            <a:off x="0" y="0"/>
            <a:ext cx="9144000" cy="6858000"/>
          </a:xfrm>
        </p:spPr>
      </p:pic>
      <p:sp>
        <p:nvSpPr>
          <p:cNvPr id="2" name="Title 1"/>
          <p:cNvSpPr>
            <a:spLocks noGrp="1"/>
          </p:cNvSpPr>
          <p:nvPr>
            <p:ph type="title"/>
          </p:nvPr>
        </p:nvSpPr>
        <p:spPr>
          <a:xfrm>
            <a:off x="457200" y="413792"/>
            <a:ext cx="8229600" cy="1143000"/>
          </a:xfrm>
        </p:spPr>
        <p:txBody>
          <a:bodyPr/>
          <a:lstStyle/>
          <a:p>
            <a:r>
              <a:rPr lang="en-US" dirty="0" smtClean="0"/>
              <a:t>Flash based XSS</a:t>
            </a:r>
            <a:endParaRPr lang="en-US" dirty="0"/>
          </a:p>
        </p:txBody>
      </p:sp>
      <p:sp>
        <p:nvSpPr>
          <p:cNvPr id="5" name="Subtitle 2"/>
          <p:cNvSpPr txBox="1">
            <a:spLocks/>
          </p:cNvSpPr>
          <p:nvPr/>
        </p:nvSpPr>
        <p:spPr>
          <a:xfrm>
            <a:off x="1763688" y="1628800"/>
            <a:ext cx="7200800" cy="4680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dirty="0" smtClean="0"/>
              <a:t>In previous sections we already talked about flash security policy , sandbox model and also how action script works so in this section we want to talk about flash based XSS . Like other vulnerability type and like other start looking for vulnerabilities we need to understand where we can find user inputs but this time the process is a bit different. way ? Because as you know we are mostly dealing with compiled SWF files not action script source so what we should do now ? Well this stage is not that hard to pass we just need first to decompile the SWF and then start looking for vulnerabilities so lets go for a step by step example. </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pt1_02_pages.jpg"/>
          <p:cNvPicPr>
            <a:picLocks noGrp="1" noChangeAspect="1"/>
          </p:cNvPicPr>
          <p:nvPr>
            <p:ph idx="1"/>
          </p:nvPr>
        </p:nvPicPr>
        <p:blipFill>
          <a:blip r:embed="rId2" cstate="print"/>
          <a:stretch>
            <a:fillRect/>
          </a:stretch>
        </p:blipFill>
        <p:spPr>
          <a:xfrm>
            <a:off x="0" y="0"/>
            <a:ext cx="9144000" cy="6858000"/>
          </a:xfrm>
        </p:spPr>
      </p:pic>
      <p:sp>
        <p:nvSpPr>
          <p:cNvPr id="2" name="Title 1"/>
          <p:cNvSpPr>
            <a:spLocks noGrp="1"/>
          </p:cNvSpPr>
          <p:nvPr>
            <p:ph type="title"/>
          </p:nvPr>
        </p:nvSpPr>
        <p:spPr>
          <a:xfrm>
            <a:off x="457200" y="413792"/>
            <a:ext cx="8229600" cy="1143000"/>
          </a:xfrm>
        </p:spPr>
        <p:txBody>
          <a:bodyPr/>
          <a:lstStyle/>
          <a:p>
            <a:r>
              <a:rPr lang="en-US" dirty="0" smtClean="0"/>
              <a:t>Flash based XSS</a:t>
            </a:r>
            <a:endParaRPr lang="en-US" dirty="0"/>
          </a:p>
        </p:txBody>
      </p:sp>
      <p:sp>
        <p:nvSpPr>
          <p:cNvPr id="5" name="Subtitle 2"/>
          <p:cNvSpPr txBox="1">
            <a:spLocks/>
          </p:cNvSpPr>
          <p:nvPr/>
        </p:nvSpPr>
        <p:spPr>
          <a:xfrm>
            <a:off x="1763688" y="1628800"/>
            <a:ext cx="7200800" cy="4680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dirty="0" smtClean="0"/>
              <a:t>There are many different ways to decompile SWF files but as an offline decompile tool I prefer </a:t>
            </a:r>
            <a:r>
              <a:rPr lang="en-US" sz="2000" dirty="0" err="1" smtClean="0"/>
              <a:t>sothink</a:t>
            </a:r>
            <a:r>
              <a:rPr lang="en-US" sz="2000" dirty="0" smtClean="0"/>
              <a:t>  </a:t>
            </a:r>
            <a:r>
              <a:rPr lang="en-US" sz="2000" dirty="0" err="1" smtClean="0"/>
              <a:t>swf</a:t>
            </a:r>
            <a:r>
              <a:rPr lang="en-US" sz="2000" dirty="0" smtClean="0"/>
              <a:t> </a:t>
            </a:r>
            <a:r>
              <a:rPr lang="en-US" sz="2000" dirty="0" err="1" smtClean="0"/>
              <a:t>decompiler</a:t>
            </a:r>
            <a:r>
              <a:rPr lang="en-US" sz="2000" dirty="0" smtClean="0"/>
              <a:t> from </a:t>
            </a:r>
            <a:r>
              <a:rPr lang="en-US" sz="2000" dirty="0" smtClean="0">
                <a:hlinkClick r:id="rId3"/>
              </a:rPr>
              <a:t>www.sothink.com</a:t>
            </a:r>
            <a:r>
              <a:rPr lang="en-US" sz="2000" dirty="0" smtClean="0"/>
              <a:t> but this tool is not free and will cost you 80$ .</a:t>
            </a:r>
            <a:endParaRPr lang="en-US" sz="2000" dirty="0"/>
          </a:p>
        </p:txBody>
      </p:sp>
      <p:pic>
        <p:nvPicPr>
          <p:cNvPr id="3" name="Picture 2"/>
          <p:cNvPicPr>
            <a:picLocks noChangeAspect="1"/>
          </p:cNvPicPr>
          <p:nvPr/>
        </p:nvPicPr>
        <p:blipFill>
          <a:blip r:embed="rId4"/>
          <a:stretch>
            <a:fillRect/>
          </a:stretch>
        </p:blipFill>
        <p:spPr>
          <a:xfrm>
            <a:off x="2627784" y="2708920"/>
            <a:ext cx="5054600" cy="3276600"/>
          </a:xfrm>
          <a:prstGeom prst="rect">
            <a:avLst/>
          </a:prstGeom>
        </p:spPr>
      </p:pic>
    </p:spTree>
    <p:extLst>
      <p:ext uri="{BB962C8B-B14F-4D97-AF65-F5344CB8AC3E}">
        <p14:creationId xmlns:p14="http://schemas.microsoft.com/office/powerpoint/2010/main" val="34592055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pt1_02_pages.jpg"/>
          <p:cNvPicPr>
            <a:picLocks noGrp="1" noChangeAspect="1"/>
          </p:cNvPicPr>
          <p:nvPr>
            <p:ph idx="1"/>
          </p:nvPr>
        </p:nvPicPr>
        <p:blipFill>
          <a:blip r:embed="rId2" cstate="print"/>
          <a:stretch>
            <a:fillRect/>
          </a:stretch>
        </p:blipFill>
        <p:spPr>
          <a:xfrm>
            <a:off x="0" y="0"/>
            <a:ext cx="9144000" cy="6858000"/>
          </a:xfrm>
        </p:spPr>
      </p:pic>
      <p:sp>
        <p:nvSpPr>
          <p:cNvPr id="2" name="Title 1"/>
          <p:cNvSpPr>
            <a:spLocks noGrp="1"/>
          </p:cNvSpPr>
          <p:nvPr>
            <p:ph type="title"/>
          </p:nvPr>
        </p:nvSpPr>
        <p:spPr>
          <a:xfrm>
            <a:off x="1043608" y="476672"/>
            <a:ext cx="8229600" cy="1143000"/>
          </a:xfrm>
        </p:spPr>
        <p:txBody>
          <a:bodyPr/>
          <a:lstStyle/>
          <a:p>
            <a:r>
              <a:rPr lang="en-US" dirty="0" smtClean="0"/>
              <a:t>Flash based XSS</a:t>
            </a:r>
            <a:endParaRPr lang="en-US" dirty="0"/>
          </a:p>
        </p:txBody>
      </p:sp>
      <p:sp>
        <p:nvSpPr>
          <p:cNvPr id="5" name="Subtitle 2"/>
          <p:cNvSpPr txBox="1">
            <a:spLocks/>
          </p:cNvSpPr>
          <p:nvPr/>
        </p:nvSpPr>
        <p:spPr>
          <a:xfrm>
            <a:off x="1763688" y="1628800"/>
            <a:ext cx="7200800" cy="4680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dirty="0" smtClean="0"/>
              <a:t>for free alternative and even better quality free alternative I’ll go for </a:t>
            </a:r>
            <a:r>
              <a:rPr lang="en-US" sz="2000" dirty="0" smtClean="0">
                <a:hlinkClick r:id="rId3"/>
              </a:rPr>
              <a:t>www.showmycode.com</a:t>
            </a:r>
            <a:r>
              <a:rPr lang="en-US" sz="2000" dirty="0" smtClean="0"/>
              <a:t> this is free and great because also offer </a:t>
            </a:r>
            <a:r>
              <a:rPr lang="en-US" sz="2000" dirty="0" err="1" smtClean="0"/>
              <a:t>Zend</a:t>
            </a:r>
            <a:r>
              <a:rPr lang="en-US" sz="2000" dirty="0" smtClean="0"/>
              <a:t> Guard, java class and .NET decompile . </a:t>
            </a:r>
          </a:p>
          <a:p>
            <a:pPr marL="0" indent="0" algn="just">
              <a:buNone/>
            </a:pPr>
            <a:endParaRPr lang="en-US" sz="2000" dirty="0"/>
          </a:p>
          <a:p>
            <a:pPr marL="0" indent="0" algn="just">
              <a:buNone/>
            </a:pPr>
            <a:endParaRPr lang="en-US" sz="2000" dirty="0"/>
          </a:p>
        </p:txBody>
      </p:sp>
      <p:pic>
        <p:nvPicPr>
          <p:cNvPr id="7" name="Picture 6" descr="Screen Shot 2013-09-05 at 1.53.4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720" y="2664296"/>
            <a:ext cx="3108208" cy="3717032"/>
          </a:xfrm>
          <a:prstGeom prst="rect">
            <a:avLst/>
          </a:prstGeom>
        </p:spPr>
      </p:pic>
    </p:spTree>
    <p:extLst>
      <p:ext uri="{BB962C8B-B14F-4D97-AF65-F5344CB8AC3E}">
        <p14:creationId xmlns:p14="http://schemas.microsoft.com/office/powerpoint/2010/main" val="82475696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pt1_02_pages.jpg"/>
          <p:cNvPicPr>
            <a:picLocks noGrp="1" noChangeAspect="1"/>
          </p:cNvPicPr>
          <p:nvPr>
            <p:ph idx="1"/>
          </p:nvPr>
        </p:nvPicPr>
        <p:blipFill>
          <a:blip r:embed="rId2" cstate="print"/>
          <a:stretch>
            <a:fillRect/>
          </a:stretch>
        </p:blipFill>
        <p:spPr>
          <a:xfrm>
            <a:off x="0" y="0"/>
            <a:ext cx="9144000" cy="6858000"/>
          </a:xfrm>
        </p:spPr>
      </p:pic>
      <p:sp>
        <p:nvSpPr>
          <p:cNvPr id="2" name="Title 1"/>
          <p:cNvSpPr>
            <a:spLocks noGrp="1"/>
          </p:cNvSpPr>
          <p:nvPr>
            <p:ph type="title"/>
          </p:nvPr>
        </p:nvSpPr>
        <p:spPr>
          <a:xfrm>
            <a:off x="1043608" y="476672"/>
            <a:ext cx="8229600" cy="1143000"/>
          </a:xfrm>
        </p:spPr>
        <p:txBody>
          <a:bodyPr/>
          <a:lstStyle/>
          <a:p>
            <a:r>
              <a:rPr lang="en-US" dirty="0" smtClean="0"/>
              <a:t>Flash based XSS</a:t>
            </a:r>
            <a:endParaRPr lang="en-US" dirty="0"/>
          </a:p>
        </p:txBody>
      </p:sp>
      <p:sp>
        <p:nvSpPr>
          <p:cNvPr id="5" name="Subtitle 2"/>
          <p:cNvSpPr txBox="1">
            <a:spLocks/>
          </p:cNvSpPr>
          <p:nvPr/>
        </p:nvSpPr>
        <p:spPr>
          <a:xfrm>
            <a:off x="1763688" y="1628800"/>
            <a:ext cx="7200800" cy="4680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dirty="0" smtClean="0"/>
              <a:t>Now lets start by very very simple SWF file and then we will end with real world vulnerabilities like other sections. Just open your favorite browser and head on </a:t>
            </a:r>
            <a:r>
              <a:rPr lang="en-US" sz="2000" dirty="0"/>
              <a:t>to </a:t>
            </a:r>
            <a:r>
              <a:rPr lang="en-US" sz="2000" dirty="0">
                <a:hlinkClick r:id="rId3"/>
              </a:rPr>
              <a:t>http://html5sec.org/</a:t>
            </a:r>
            <a:r>
              <a:rPr lang="en-US" sz="2000" dirty="0" smtClean="0">
                <a:hlinkClick r:id="rId3"/>
              </a:rPr>
              <a:t>test.swf</a:t>
            </a:r>
            <a:r>
              <a:rPr lang="en-US" sz="2000" dirty="0" smtClean="0"/>
              <a:t> you will warm alert welcome.</a:t>
            </a:r>
          </a:p>
          <a:p>
            <a:pPr marL="0" indent="0" algn="just">
              <a:buNone/>
            </a:pPr>
            <a:endParaRPr lang="en-US" sz="2000" dirty="0" smtClean="0"/>
          </a:p>
          <a:p>
            <a:pPr marL="0" indent="0" algn="just">
              <a:buNone/>
            </a:pPr>
            <a:endParaRPr lang="en-US" sz="2000" dirty="0"/>
          </a:p>
          <a:p>
            <a:pPr marL="0" indent="0" algn="just">
              <a:buNone/>
            </a:pPr>
            <a:endParaRPr lang="en-US" sz="2000" dirty="0"/>
          </a:p>
        </p:txBody>
      </p:sp>
      <p:pic>
        <p:nvPicPr>
          <p:cNvPr id="3" name="Picture 2" descr="Screen Shot 2013-09-05 at 1.55.4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3140968"/>
            <a:ext cx="4205133" cy="2968440"/>
          </a:xfrm>
          <a:prstGeom prst="rect">
            <a:avLst/>
          </a:prstGeom>
        </p:spPr>
      </p:pic>
    </p:spTree>
    <p:extLst>
      <p:ext uri="{BB962C8B-B14F-4D97-AF65-F5344CB8AC3E}">
        <p14:creationId xmlns:p14="http://schemas.microsoft.com/office/powerpoint/2010/main" val="11110920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pt1_02_pages.jpg"/>
          <p:cNvPicPr>
            <a:picLocks noGrp="1" noChangeAspect="1"/>
          </p:cNvPicPr>
          <p:nvPr>
            <p:ph idx="1"/>
          </p:nvPr>
        </p:nvPicPr>
        <p:blipFill>
          <a:blip r:embed="rId2" cstate="print"/>
          <a:stretch>
            <a:fillRect/>
          </a:stretch>
        </p:blipFill>
        <p:spPr>
          <a:xfrm>
            <a:off x="0" y="0"/>
            <a:ext cx="9144000" cy="6858000"/>
          </a:xfrm>
        </p:spPr>
      </p:pic>
      <p:sp>
        <p:nvSpPr>
          <p:cNvPr id="2" name="Title 1"/>
          <p:cNvSpPr>
            <a:spLocks noGrp="1"/>
          </p:cNvSpPr>
          <p:nvPr>
            <p:ph type="title"/>
          </p:nvPr>
        </p:nvSpPr>
        <p:spPr>
          <a:xfrm>
            <a:off x="1043608" y="476672"/>
            <a:ext cx="8229600" cy="1143000"/>
          </a:xfrm>
        </p:spPr>
        <p:txBody>
          <a:bodyPr/>
          <a:lstStyle/>
          <a:p>
            <a:r>
              <a:rPr lang="en-US" dirty="0" smtClean="0"/>
              <a:t>Flash based XSS</a:t>
            </a:r>
            <a:endParaRPr lang="en-US" dirty="0"/>
          </a:p>
        </p:txBody>
      </p:sp>
      <p:sp>
        <p:nvSpPr>
          <p:cNvPr id="5" name="Subtitle 2"/>
          <p:cNvSpPr txBox="1">
            <a:spLocks/>
          </p:cNvSpPr>
          <p:nvPr/>
        </p:nvSpPr>
        <p:spPr>
          <a:xfrm>
            <a:off x="1763688" y="1628800"/>
            <a:ext cx="7200800" cy="4680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dirty="0" smtClean="0"/>
              <a:t>So we want understand action scrip code behind this SWF so we will go to </a:t>
            </a:r>
            <a:r>
              <a:rPr lang="en-US" sz="2000" dirty="0" smtClean="0">
                <a:hlinkClick r:id="rId3"/>
              </a:rPr>
              <a:t>www.showmycode.com</a:t>
            </a:r>
            <a:r>
              <a:rPr lang="en-US" sz="2000" dirty="0" smtClean="0"/>
              <a:t> and use </a:t>
            </a:r>
            <a:r>
              <a:rPr lang="en-US" sz="2000" dirty="0"/>
              <a:t>this URL </a:t>
            </a:r>
            <a:r>
              <a:rPr lang="en-US" sz="2000" dirty="0">
                <a:hlinkClick r:id="rId4"/>
              </a:rPr>
              <a:t>http://html5sec.org/</a:t>
            </a:r>
            <a:r>
              <a:rPr lang="en-US" sz="2000" dirty="0" smtClean="0">
                <a:hlinkClick r:id="rId4"/>
              </a:rPr>
              <a:t>test.swf</a:t>
            </a:r>
            <a:r>
              <a:rPr lang="en-US" sz="2000" dirty="0" smtClean="0"/>
              <a:t> for start decompile process. The cool note about this site is it will support for both URL and files .</a:t>
            </a:r>
          </a:p>
          <a:p>
            <a:pPr marL="0" indent="0" algn="just">
              <a:buNone/>
            </a:pPr>
            <a:endParaRPr lang="en-US" sz="2000" dirty="0"/>
          </a:p>
          <a:p>
            <a:pPr marL="0" indent="0" algn="just">
              <a:buNone/>
            </a:pPr>
            <a:endParaRPr lang="en-US" sz="2000" dirty="0" smtClean="0"/>
          </a:p>
          <a:p>
            <a:pPr marL="0" indent="0" algn="just">
              <a:buNone/>
            </a:pPr>
            <a:endParaRPr lang="en-US" sz="2000" dirty="0"/>
          </a:p>
          <a:p>
            <a:pPr marL="0" indent="0" algn="just">
              <a:buNone/>
            </a:pPr>
            <a:endParaRPr lang="en-US" sz="2000" dirty="0" smtClean="0"/>
          </a:p>
          <a:p>
            <a:pPr marL="0" indent="0" algn="just">
              <a:buNone/>
            </a:pPr>
            <a:endParaRPr lang="en-US" sz="2000" dirty="0"/>
          </a:p>
          <a:p>
            <a:pPr marL="0" indent="0" algn="just">
              <a:buNone/>
            </a:pPr>
            <a:endParaRPr lang="en-US" sz="2000" dirty="0" smtClean="0"/>
          </a:p>
          <a:p>
            <a:pPr marL="0" indent="0" algn="just">
              <a:buNone/>
            </a:pPr>
            <a:r>
              <a:rPr lang="en-US" sz="2000" dirty="0" smtClean="0"/>
              <a:t>So we will just fill the single char </a:t>
            </a:r>
            <a:r>
              <a:rPr lang="en-US" sz="2000" dirty="0" err="1" smtClean="0"/>
              <a:t>captcha</a:t>
            </a:r>
            <a:r>
              <a:rPr lang="en-US" sz="2000" dirty="0" smtClean="0"/>
              <a:t> and click on Show My Code! </a:t>
            </a:r>
          </a:p>
          <a:p>
            <a:pPr marL="0" indent="0" algn="just">
              <a:buNone/>
            </a:pPr>
            <a:endParaRPr lang="en-US" sz="2000" dirty="0" smtClean="0"/>
          </a:p>
          <a:p>
            <a:pPr marL="0" indent="0" algn="just">
              <a:buNone/>
            </a:pPr>
            <a:endParaRPr lang="en-US" sz="2000" dirty="0"/>
          </a:p>
          <a:p>
            <a:pPr marL="0" indent="0" algn="just">
              <a:buNone/>
            </a:pPr>
            <a:endParaRPr lang="en-US" sz="2000" dirty="0"/>
          </a:p>
        </p:txBody>
      </p:sp>
      <p:pic>
        <p:nvPicPr>
          <p:cNvPr id="6" name="Picture 5" descr="Screen Shot 2013-09-05 at 1.58.3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9712" y="3356992"/>
            <a:ext cx="6120680" cy="1549508"/>
          </a:xfrm>
          <a:prstGeom prst="rect">
            <a:avLst/>
          </a:prstGeom>
        </p:spPr>
      </p:pic>
    </p:spTree>
    <p:extLst>
      <p:ext uri="{BB962C8B-B14F-4D97-AF65-F5344CB8AC3E}">
        <p14:creationId xmlns:p14="http://schemas.microsoft.com/office/powerpoint/2010/main" val="39064463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pt1_02_pages.jpg"/>
          <p:cNvPicPr>
            <a:picLocks noGrp="1" noChangeAspect="1"/>
          </p:cNvPicPr>
          <p:nvPr>
            <p:ph idx="1"/>
          </p:nvPr>
        </p:nvPicPr>
        <p:blipFill>
          <a:blip r:embed="rId2" cstate="print"/>
          <a:stretch>
            <a:fillRect/>
          </a:stretch>
        </p:blipFill>
        <p:spPr>
          <a:xfrm>
            <a:off x="0" y="0"/>
            <a:ext cx="9144000" cy="6858000"/>
          </a:xfrm>
        </p:spPr>
      </p:pic>
      <p:sp>
        <p:nvSpPr>
          <p:cNvPr id="2" name="Title 1"/>
          <p:cNvSpPr>
            <a:spLocks noGrp="1"/>
          </p:cNvSpPr>
          <p:nvPr>
            <p:ph type="title"/>
          </p:nvPr>
        </p:nvSpPr>
        <p:spPr>
          <a:xfrm>
            <a:off x="1043608" y="476672"/>
            <a:ext cx="8229600" cy="1143000"/>
          </a:xfrm>
        </p:spPr>
        <p:txBody>
          <a:bodyPr/>
          <a:lstStyle/>
          <a:p>
            <a:r>
              <a:rPr lang="en-US" dirty="0" smtClean="0"/>
              <a:t>Flash based XSS</a:t>
            </a:r>
            <a:endParaRPr lang="en-US" dirty="0"/>
          </a:p>
        </p:txBody>
      </p:sp>
      <p:sp>
        <p:nvSpPr>
          <p:cNvPr id="5" name="Subtitle 2"/>
          <p:cNvSpPr txBox="1">
            <a:spLocks/>
          </p:cNvSpPr>
          <p:nvPr/>
        </p:nvSpPr>
        <p:spPr>
          <a:xfrm>
            <a:off x="1763688" y="1628800"/>
            <a:ext cx="7200800" cy="4680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dirty="0" smtClean="0"/>
              <a:t>We will get ~500 line of action script as result but this is true and all these codes are for just alert message ? For sure not , most of these codes are just compiler generated code and we don’t have to deal with them we just need understand XSS class section.</a:t>
            </a:r>
          </a:p>
          <a:p>
            <a:pPr marL="0" indent="0" algn="just">
              <a:buNone/>
            </a:pPr>
            <a:endParaRPr lang="en-US" sz="2000" dirty="0" smtClean="0"/>
          </a:p>
          <a:p>
            <a:pPr marL="0" indent="0" algn="just">
              <a:buNone/>
            </a:pPr>
            <a:endParaRPr lang="en-US" sz="2000" dirty="0"/>
          </a:p>
          <a:p>
            <a:pPr marL="0" indent="0" algn="just">
              <a:buNone/>
            </a:pPr>
            <a:endParaRPr lang="en-US" sz="2000" dirty="0"/>
          </a:p>
        </p:txBody>
      </p:sp>
      <p:pic>
        <p:nvPicPr>
          <p:cNvPr id="3" name="Picture 2" descr="Screen Shot 2013-09-05 at 2.00.1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3212976"/>
            <a:ext cx="4248472" cy="3096344"/>
          </a:xfrm>
          <a:prstGeom prst="rect">
            <a:avLst/>
          </a:prstGeom>
        </p:spPr>
      </p:pic>
    </p:spTree>
    <p:extLst>
      <p:ext uri="{BB962C8B-B14F-4D97-AF65-F5344CB8AC3E}">
        <p14:creationId xmlns:p14="http://schemas.microsoft.com/office/powerpoint/2010/main" val="330144460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3955</TotalTime>
  <Words>2448</Words>
  <Application>Microsoft Macintosh PowerPoint</Application>
  <PresentationFormat>On-screen Show (4:3)</PresentationFormat>
  <Paragraphs>306</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 </vt:lpstr>
      <vt:lpstr>sample chapter warning </vt:lpstr>
      <vt:lpstr>Manual Review</vt:lpstr>
      <vt:lpstr>Flash based XSS</vt:lpstr>
      <vt:lpstr>Flash based XSS</vt:lpstr>
      <vt:lpstr>Flash based XSS</vt:lpstr>
      <vt:lpstr>Flash based XSS</vt:lpstr>
      <vt:lpstr>Flash based XSS</vt:lpstr>
      <vt:lpstr>Flash based XSS</vt:lpstr>
      <vt:lpstr>Flash based XSS</vt:lpstr>
      <vt:lpstr>Flash based XSS</vt:lpstr>
      <vt:lpstr>Flash based XSS</vt:lpstr>
      <vt:lpstr>Flash based XSS</vt:lpstr>
      <vt:lpstr>Flash based XSS</vt:lpstr>
      <vt:lpstr>Flash based XSS</vt:lpstr>
      <vt:lpstr>Flash based XSS</vt:lpstr>
      <vt:lpstr>Flash based XSS</vt:lpstr>
      <vt:lpstr>Flash based XSS</vt:lpstr>
      <vt:lpstr>Flash based XSS</vt:lpstr>
      <vt:lpstr>Flash based XSS</vt:lpstr>
      <vt:lpstr>Flash based XSS</vt:lpstr>
      <vt:lpstr>Fuzzing Flash</vt:lpstr>
      <vt:lpstr>SWF Investigator</vt:lpstr>
      <vt:lpstr>SWF Investigator</vt:lpstr>
      <vt:lpstr>SWF Investigator</vt:lpstr>
      <vt:lpstr>SWF Investigator</vt:lpstr>
      <vt:lpstr>SWF Investigator</vt:lpstr>
      <vt:lpstr>SWF Investigator</vt:lpstr>
      <vt:lpstr>SWF Investigator</vt:lpstr>
      <vt:lpstr>SWF Investigator</vt:lpstr>
      <vt:lpstr>SWF Investigator</vt:lpstr>
      <vt:lpstr>SWF Investigator</vt:lpstr>
      <vt:lpstr>SWF Investigator</vt:lpstr>
      <vt:lpstr>Demo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zk</dc:creator>
  <cp:lastModifiedBy>shahin</cp:lastModifiedBy>
  <cp:revision>65</cp:revision>
  <dcterms:created xsi:type="dcterms:W3CDTF">2012-01-31T20:17:43Z</dcterms:created>
  <dcterms:modified xsi:type="dcterms:W3CDTF">2013-09-07T15:29:28Z</dcterms:modified>
</cp:coreProperties>
</file>