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60" r:id="rId4"/>
    <p:sldId id="261" r:id="rId5"/>
    <p:sldId id="263" r:id="rId6"/>
    <p:sldId id="264" r:id="rId7"/>
    <p:sldId id="265" r:id="rId8"/>
    <p:sldId id="266" r:id="rId9"/>
    <p:sldId id="269" r:id="rId10"/>
    <p:sldId id="268" r:id="rId11"/>
    <p:sldId id="270" r:id="rId12"/>
    <p:sldId id="271" r:id="rId13"/>
    <p:sldId id="272" r:id="rId14"/>
    <p:sldId id="273" r:id="rId15"/>
    <p:sldId id="274" r:id="rId16"/>
    <p:sldId id="275" r:id="rId17"/>
    <p:sldId id="276" r:id="rId18"/>
    <p:sldId id="278" r:id="rId19"/>
    <p:sldId id="280" r:id="rId20"/>
    <p:sldId id="281" r:id="rId21"/>
    <p:sldId id="283" r:id="rId22"/>
    <p:sldId id="285" r:id="rId23"/>
    <p:sldId id="286" r:id="rId24"/>
    <p:sldId id="287" r:id="rId25"/>
    <p:sldId id="290" r:id="rId26"/>
    <p:sldId id="291" r:id="rId27"/>
    <p:sldId id="292" r:id="rId28"/>
    <p:sldId id="294" r:id="rId29"/>
    <p:sldId id="25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116" autoAdjust="0"/>
  </p:normalViewPr>
  <p:slideViewPr>
    <p:cSldViewPr>
      <p:cViewPr varScale="1">
        <p:scale>
          <a:sx n="74" d="100"/>
          <a:sy n="74" d="100"/>
        </p:scale>
        <p:origin x="1854"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778"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2B9419-03D6-4168-BB31-8AA956770919}" type="datetimeFigureOut">
              <a:rPr lang="en-US" smtClean="0"/>
              <a:pPr/>
              <a:t>9/10/2013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B873BA-BBED-48AB-95AF-B1A0B3B38584}" type="slidenum">
              <a:rPr lang="en-US" smtClean="0"/>
              <a:pPr/>
              <a:t>‹#›</a:t>
            </a:fld>
            <a:endParaRPr lang="en-US"/>
          </a:p>
        </p:txBody>
      </p:sp>
    </p:spTree>
    <p:extLst>
      <p:ext uri="{BB962C8B-B14F-4D97-AF65-F5344CB8AC3E}">
        <p14:creationId xmlns:p14="http://schemas.microsoft.com/office/powerpoint/2010/main" val="1537712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a:t>
            </a:r>
            <a:r>
              <a:rPr lang="en-US" baseline="0" dirty="0" smtClean="0"/>
              <a:t> everyone and welcome to the </a:t>
            </a:r>
            <a:r>
              <a:rPr lang="en-US" baseline="0" dirty="0" err="1" smtClean="0"/>
              <a:t>zdresearch</a:t>
            </a:r>
            <a:r>
              <a:rPr lang="en-US" baseline="0" dirty="0" smtClean="0"/>
              <a:t> exploitation course, I am </a:t>
            </a:r>
            <a:r>
              <a:rPr lang="en-US" baseline="0" dirty="0" err="1" smtClean="0"/>
              <a:t>ahmad</a:t>
            </a:r>
            <a:r>
              <a:rPr lang="en-US" baseline="0" dirty="0" smtClean="0"/>
              <a:t> and going to introduce this course in this sample chapter.</a:t>
            </a:r>
            <a:endParaRPr lang="fa-IR" dirty="0"/>
          </a:p>
        </p:txBody>
      </p:sp>
      <p:sp>
        <p:nvSpPr>
          <p:cNvPr id="4" name="Slide Number Placeholder 3"/>
          <p:cNvSpPr>
            <a:spLocks noGrp="1"/>
          </p:cNvSpPr>
          <p:nvPr>
            <p:ph type="sldNum" sz="quarter" idx="10"/>
          </p:nvPr>
        </p:nvSpPr>
        <p:spPr/>
        <p:txBody>
          <a:bodyPr/>
          <a:lstStyle/>
          <a:p>
            <a:fld id="{3AB873BA-BBED-48AB-95AF-B1A0B3B38584}" type="slidenum">
              <a:rPr lang="en-US" smtClean="0"/>
              <a:pPr/>
              <a:t>1</a:t>
            </a:fld>
            <a:endParaRPr lang="en-US"/>
          </a:p>
        </p:txBody>
      </p:sp>
    </p:spTree>
    <p:extLst>
      <p:ext uri="{BB962C8B-B14F-4D97-AF65-F5344CB8AC3E}">
        <p14:creationId xmlns:p14="http://schemas.microsoft.com/office/powerpoint/2010/main" val="20179982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the result of such</a:t>
            </a:r>
            <a:r>
              <a:rPr lang="en-US" baseline="0" dirty="0" smtClean="0"/>
              <a:t> issue. A hundred and ten is ok high temp, ten is a low temp and is ok, but </a:t>
            </a:r>
            <a:r>
              <a:rPr lang="en-US" baseline="0" dirty="0" err="1" smtClean="0"/>
              <a:t>minues</a:t>
            </a:r>
            <a:r>
              <a:rPr lang="en-US" baseline="0" dirty="0" smtClean="0"/>
              <a:t> two is not a high temp, so buggy!!! You can see how a simple proper </a:t>
            </a:r>
            <a:r>
              <a:rPr lang="en-US" baseline="0" dirty="0" err="1" smtClean="0"/>
              <a:t>declartion</a:t>
            </a:r>
            <a:r>
              <a:rPr lang="en-US" baseline="0" dirty="0" smtClean="0"/>
              <a:t> of variable can patch this vulnerability. And here is the binary equivalent. </a:t>
            </a:r>
          </a:p>
          <a:p>
            <a:endParaRPr lang="fa-IR" dirty="0"/>
          </a:p>
        </p:txBody>
      </p:sp>
      <p:sp>
        <p:nvSpPr>
          <p:cNvPr id="4" name="Slide Number Placeholder 3"/>
          <p:cNvSpPr>
            <a:spLocks noGrp="1"/>
          </p:cNvSpPr>
          <p:nvPr>
            <p:ph type="sldNum" sz="quarter" idx="10"/>
          </p:nvPr>
        </p:nvSpPr>
        <p:spPr/>
        <p:txBody>
          <a:bodyPr/>
          <a:lstStyle/>
          <a:p>
            <a:fld id="{3AB873BA-BBED-48AB-95AF-B1A0B3B38584}" type="slidenum">
              <a:rPr lang="en-US" smtClean="0"/>
              <a:pPr/>
              <a:t>10</a:t>
            </a:fld>
            <a:endParaRPr lang="en-US"/>
          </a:p>
        </p:txBody>
      </p:sp>
    </p:spTree>
    <p:extLst>
      <p:ext uri="{BB962C8B-B14F-4D97-AF65-F5344CB8AC3E}">
        <p14:creationId xmlns:p14="http://schemas.microsoft.com/office/powerpoint/2010/main" val="6948050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Flash player is a popular plugin accessible</a:t>
            </a:r>
            <a:r>
              <a:rPr lang="en-US" baseline="0" dirty="0" smtClean="0"/>
              <a:t> through any browser. It can be attacked by malicious links via browser.  Action script3 is a high level language developed by adobe by the release of flash player 9. AS3 is implemented by AVM2  virtual machine in flash player. Avm2 virtual machine takes </a:t>
            </a:r>
            <a:r>
              <a:rPr lang="en-US" baseline="0" dirty="0" err="1" smtClean="0"/>
              <a:t>bytecodes</a:t>
            </a:r>
            <a:r>
              <a:rPr lang="en-US" baseline="0" dirty="0" smtClean="0"/>
              <a:t> in form </a:t>
            </a:r>
            <a:r>
              <a:rPr lang="en-US" baseline="0" dirty="0" err="1" smtClean="0"/>
              <a:t>swf</a:t>
            </a:r>
            <a:r>
              <a:rPr lang="en-US" baseline="0" dirty="0" smtClean="0"/>
              <a:t> file as input and interpret and process them to machine code. So in the </a:t>
            </a:r>
            <a:r>
              <a:rPr lang="en-US" baseline="0" dirty="0" err="1" smtClean="0"/>
              <a:t>interpperetion</a:t>
            </a:r>
            <a:r>
              <a:rPr lang="en-US" baseline="0" dirty="0" smtClean="0"/>
              <a:t> and verification of these </a:t>
            </a:r>
            <a:r>
              <a:rPr lang="en-US" baseline="0" dirty="0" err="1" smtClean="0"/>
              <a:t>bytcodes</a:t>
            </a:r>
            <a:r>
              <a:rPr lang="en-US" baseline="0" dirty="0" smtClean="0"/>
              <a:t> lots of vulnerabilities can be occurred. </a:t>
            </a:r>
            <a:endParaRPr lang="fa-IR" dirty="0"/>
          </a:p>
        </p:txBody>
      </p:sp>
      <p:sp>
        <p:nvSpPr>
          <p:cNvPr id="4" name="Slide Number Placeholder 3"/>
          <p:cNvSpPr>
            <a:spLocks noGrp="1"/>
          </p:cNvSpPr>
          <p:nvPr>
            <p:ph type="sldNum" sz="quarter" idx="10"/>
          </p:nvPr>
        </p:nvSpPr>
        <p:spPr/>
        <p:txBody>
          <a:bodyPr/>
          <a:lstStyle/>
          <a:p>
            <a:fld id="{3AB873BA-BBED-48AB-95AF-B1A0B3B38584}" type="slidenum">
              <a:rPr lang="en-US" smtClean="0"/>
              <a:pPr/>
              <a:t>12</a:t>
            </a:fld>
            <a:endParaRPr lang="en-US"/>
          </a:p>
        </p:txBody>
      </p:sp>
    </p:spTree>
    <p:extLst>
      <p:ext uri="{BB962C8B-B14F-4D97-AF65-F5344CB8AC3E}">
        <p14:creationId xmlns:p14="http://schemas.microsoft.com/office/powerpoint/2010/main" val="21628271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a:t>
            </a:r>
            <a:r>
              <a:rPr lang="en-US" baseline="0" dirty="0" smtClean="0"/>
              <a:t> world of action script. Can be simply compiled  by </a:t>
            </a:r>
            <a:r>
              <a:rPr lang="en-US" baseline="0" dirty="0" err="1" smtClean="0"/>
              <a:t>mxmlc</a:t>
            </a:r>
            <a:r>
              <a:rPr lang="en-US" baseline="0" dirty="0" smtClean="0"/>
              <a:t> command line compiler from flex SDK. And here is the result. </a:t>
            </a:r>
            <a:endParaRPr lang="fa-IR" dirty="0"/>
          </a:p>
        </p:txBody>
      </p:sp>
      <p:sp>
        <p:nvSpPr>
          <p:cNvPr id="4" name="Slide Number Placeholder 3"/>
          <p:cNvSpPr>
            <a:spLocks noGrp="1"/>
          </p:cNvSpPr>
          <p:nvPr>
            <p:ph type="sldNum" sz="quarter" idx="10"/>
          </p:nvPr>
        </p:nvSpPr>
        <p:spPr/>
        <p:txBody>
          <a:bodyPr/>
          <a:lstStyle/>
          <a:p>
            <a:fld id="{3AB873BA-BBED-48AB-95AF-B1A0B3B38584}" type="slidenum">
              <a:rPr lang="en-US" smtClean="0"/>
              <a:pPr/>
              <a:t>13</a:t>
            </a:fld>
            <a:endParaRPr lang="en-US"/>
          </a:p>
        </p:txBody>
      </p:sp>
    </p:spTree>
    <p:extLst>
      <p:ext uri="{BB962C8B-B14F-4D97-AF65-F5344CB8AC3E}">
        <p14:creationId xmlns:p14="http://schemas.microsoft.com/office/powerpoint/2010/main" val="10623577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the</a:t>
            </a:r>
            <a:r>
              <a:rPr lang="en-US" baseline="0" dirty="0" smtClean="0"/>
              <a:t> </a:t>
            </a:r>
            <a:r>
              <a:rPr lang="en-US" dirty="0" smtClean="0"/>
              <a:t>architecture of AVm2</a:t>
            </a:r>
            <a:r>
              <a:rPr lang="en-US" baseline="0" dirty="0" smtClean="0"/>
              <a:t> . Source code of action script code .as is compiled by </a:t>
            </a:r>
            <a:r>
              <a:rPr lang="en-US" baseline="0" dirty="0" err="1" smtClean="0"/>
              <a:t>mxmlc</a:t>
            </a:r>
            <a:r>
              <a:rPr lang="en-US" baseline="0" dirty="0" smtClean="0"/>
              <a:t> to </a:t>
            </a:r>
            <a:r>
              <a:rPr lang="en-US" baseline="0" dirty="0" err="1" smtClean="0"/>
              <a:t>ABCFile</a:t>
            </a:r>
            <a:r>
              <a:rPr lang="en-US" baseline="0" dirty="0" smtClean="0"/>
              <a:t> structure. The </a:t>
            </a:r>
            <a:r>
              <a:rPr lang="en-US" baseline="0" dirty="0" err="1" smtClean="0"/>
              <a:t>abc</a:t>
            </a:r>
            <a:r>
              <a:rPr lang="en-US" baseline="0" dirty="0" smtClean="0"/>
              <a:t> file structure is part of </a:t>
            </a:r>
            <a:r>
              <a:rPr lang="en-US" baseline="0" dirty="0" err="1" smtClean="0"/>
              <a:t>DOAbc</a:t>
            </a:r>
            <a:r>
              <a:rPr lang="en-US" baseline="0" dirty="0" smtClean="0"/>
              <a:t> tag in </a:t>
            </a:r>
            <a:r>
              <a:rPr lang="en-US" baseline="0" dirty="0" err="1" smtClean="0"/>
              <a:t>swf</a:t>
            </a:r>
            <a:r>
              <a:rPr lang="en-US" baseline="0" dirty="0" smtClean="0"/>
              <a:t> file. </a:t>
            </a:r>
            <a:r>
              <a:rPr lang="en-US" baseline="0" dirty="0" err="1" smtClean="0"/>
              <a:t>ABCFile</a:t>
            </a:r>
            <a:r>
              <a:rPr lang="en-US" baseline="0" dirty="0" smtClean="0"/>
              <a:t> contains all the things that AVM2 need to execute </a:t>
            </a:r>
            <a:r>
              <a:rPr lang="en-US" baseline="0" dirty="0" err="1" smtClean="0"/>
              <a:t>bytecodes</a:t>
            </a:r>
            <a:r>
              <a:rPr lang="en-US" baseline="0" dirty="0" smtClean="0"/>
              <a:t>. When a </a:t>
            </a:r>
            <a:r>
              <a:rPr lang="en-US" baseline="0" dirty="0" err="1" smtClean="0"/>
              <a:t>swf</a:t>
            </a:r>
            <a:r>
              <a:rPr lang="en-US" baseline="0" dirty="0" smtClean="0"/>
              <a:t> file is loaded in to the browser, the browser pass this file to flash player plugin. Flash player parse the </a:t>
            </a:r>
            <a:r>
              <a:rPr lang="en-US" baseline="0" dirty="0" err="1" smtClean="0"/>
              <a:t>swf</a:t>
            </a:r>
            <a:r>
              <a:rPr lang="en-US" baseline="0" dirty="0" smtClean="0"/>
              <a:t> file and pas the </a:t>
            </a:r>
            <a:r>
              <a:rPr lang="en-US" baseline="0" dirty="0" err="1" smtClean="0"/>
              <a:t>ABCFile</a:t>
            </a:r>
            <a:r>
              <a:rPr lang="en-US" baseline="0" dirty="0" smtClean="0"/>
              <a:t> to it’s embedded AVM2 virtual machine. The </a:t>
            </a:r>
            <a:r>
              <a:rPr lang="en-US" baseline="0" dirty="0" err="1" smtClean="0"/>
              <a:t>attac</a:t>
            </a:r>
            <a:r>
              <a:rPr lang="en-US" baseline="0" dirty="0" smtClean="0"/>
              <a:t> vector here is the </a:t>
            </a:r>
            <a:r>
              <a:rPr lang="en-US" baseline="0" dirty="0" err="1" smtClean="0"/>
              <a:t>swf</a:t>
            </a:r>
            <a:r>
              <a:rPr lang="en-US" baseline="0" dirty="0" smtClean="0"/>
              <a:t> file that can be made by </a:t>
            </a:r>
            <a:r>
              <a:rPr lang="en-US" baseline="0" dirty="0" err="1" smtClean="0"/>
              <a:t>mxmlc</a:t>
            </a:r>
            <a:r>
              <a:rPr lang="en-US" baseline="0" dirty="0" smtClean="0"/>
              <a:t> compiler and direct manipulation of </a:t>
            </a:r>
            <a:r>
              <a:rPr lang="en-US" baseline="0" dirty="0" err="1" smtClean="0"/>
              <a:t>swf</a:t>
            </a:r>
            <a:r>
              <a:rPr lang="en-US" baseline="0" dirty="0" smtClean="0"/>
              <a:t> file via hex editors.</a:t>
            </a:r>
          </a:p>
        </p:txBody>
      </p:sp>
      <p:sp>
        <p:nvSpPr>
          <p:cNvPr id="4" name="Slide Number Placeholder 3"/>
          <p:cNvSpPr>
            <a:spLocks noGrp="1"/>
          </p:cNvSpPr>
          <p:nvPr>
            <p:ph type="sldNum" sz="quarter" idx="10"/>
          </p:nvPr>
        </p:nvSpPr>
        <p:spPr/>
        <p:txBody>
          <a:bodyPr/>
          <a:lstStyle/>
          <a:p>
            <a:fld id="{3AB873BA-BBED-48AB-95AF-B1A0B3B38584}" type="slidenum">
              <a:rPr lang="en-US" smtClean="0"/>
              <a:pPr/>
              <a:t>14</a:t>
            </a:fld>
            <a:endParaRPr lang="en-US"/>
          </a:p>
        </p:txBody>
      </p:sp>
    </p:spTree>
    <p:extLst>
      <p:ext uri="{BB962C8B-B14F-4D97-AF65-F5344CB8AC3E}">
        <p14:creationId xmlns:p14="http://schemas.microsoft.com/office/powerpoint/2010/main" val="409938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get</a:t>
            </a:r>
            <a:r>
              <a:rPr lang="en-US" baseline="0" dirty="0" smtClean="0"/>
              <a:t> back to the vulnerability. Here is the proof of concept action script code that can trigger this vulnerability. </a:t>
            </a:r>
            <a:endParaRPr lang="fa-IR" dirty="0"/>
          </a:p>
        </p:txBody>
      </p:sp>
      <p:sp>
        <p:nvSpPr>
          <p:cNvPr id="4" name="Slide Number Placeholder 3"/>
          <p:cNvSpPr>
            <a:spLocks noGrp="1"/>
          </p:cNvSpPr>
          <p:nvPr>
            <p:ph type="sldNum" sz="quarter" idx="10"/>
          </p:nvPr>
        </p:nvSpPr>
        <p:spPr/>
        <p:txBody>
          <a:bodyPr/>
          <a:lstStyle/>
          <a:p>
            <a:fld id="{3AB873BA-BBED-48AB-95AF-B1A0B3B38584}" type="slidenum">
              <a:rPr lang="en-US" smtClean="0"/>
              <a:pPr/>
              <a:t>15</a:t>
            </a:fld>
            <a:endParaRPr lang="en-US"/>
          </a:p>
        </p:txBody>
      </p:sp>
    </p:spTree>
    <p:extLst>
      <p:ext uri="{BB962C8B-B14F-4D97-AF65-F5344CB8AC3E}">
        <p14:creationId xmlns:p14="http://schemas.microsoft.com/office/powerpoint/2010/main" val="13526082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a:t>
            </a:r>
            <a:r>
              <a:rPr lang="en-US" baseline="0" dirty="0" smtClean="0"/>
              <a:t> here we compile this code via </a:t>
            </a:r>
            <a:r>
              <a:rPr lang="en-US" baseline="0" dirty="0" err="1" smtClean="0"/>
              <a:t>mxlmc</a:t>
            </a:r>
            <a:r>
              <a:rPr lang="en-US" baseline="0" dirty="0" smtClean="0"/>
              <a:t> compiler. Here is the vulnerable flash player. And let’s attach some debugger. And </a:t>
            </a:r>
            <a:r>
              <a:rPr lang="en-US" baseline="0" dirty="0" err="1" smtClean="0"/>
              <a:t>booom</a:t>
            </a:r>
            <a:r>
              <a:rPr lang="en-US" baseline="0" dirty="0" smtClean="0"/>
              <a:t>! </a:t>
            </a:r>
            <a:endParaRPr lang="fa-IR" dirty="0"/>
          </a:p>
        </p:txBody>
      </p:sp>
      <p:sp>
        <p:nvSpPr>
          <p:cNvPr id="4" name="Slide Number Placeholder 3"/>
          <p:cNvSpPr>
            <a:spLocks noGrp="1"/>
          </p:cNvSpPr>
          <p:nvPr>
            <p:ph type="sldNum" sz="quarter" idx="10"/>
          </p:nvPr>
        </p:nvSpPr>
        <p:spPr/>
        <p:txBody>
          <a:bodyPr/>
          <a:lstStyle/>
          <a:p>
            <a:fld id="{3AB873BA-BBED-48AB-95AF-B1A0B3B38584}" type="slidenum">
              <a:rPr lang="en-US" smtClean="0"/>
              <a:pPr/>
              <a:t>16</a:t>
            </a:fld>
            <a:endParaRPr lang="en-US"/>
          </a:p>
        </p:txBody>
      </p:sp>
    </p:spTree>
    <p:extLst>
      <p:ext uri="{BB962C8B-B14F-4D97-AF65-F5344CB8AC3E}">
        <p14:creationId xmlns:p14="http://schemas.microsoft.com/office/powerpoint/2010/main" val="16102677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previously mentioned the vulnerability as an array index vulnerability. The</a:t>
            </a:r>
            <a:r>
              <a:rPr lang="en-US" baseline="0" dirty="0" smtClean="0"/>
              <a:t> overflowing integer input can be later used as an index to an array. Based on the array usage it can lead to a critical vulnerability. Here are some other examples of such </a:t>
            </a:r>
            <a:r>
              <a:rPr lang="en-US" baseline="0" dirty="0" err="1" smtClean="0"/>
              <a:t>vulnerabilties</a:t>
            </a:r>
            <a:r>
              <a:rPr lang="en-US" baseline="0" dirty="0" smtClean="0"/>
              <a:t>. </a:t>
            </a:r>
          </a:p>
          <a:p>
            <a:endParaRPr lang="fa-IR" dirty="0"/>
          </a:p>
        </p:txBody>
      </p:sp>
      <p:sp>
        <p:nvSpPr>
          <p:cNvPr id="4" name="Slide Number Placeholder 3"/>
          <p:cNvSpPr>
            <a:spLocks noGrp="1"/>
          </p:cNvSpPr>
          <p:nvPr>
            <p:ph type="sldNum" sz="quarter" idx="10"/>
          </p:nvPr>
        </p:nvSpPr>
        <p:spPr/>
        <p:txBody>
          <a:bodyPr/>
          <a:lstStyle/>
          <a:p>
            <a:fld id="{3AB873BA-BBED-48AB-95AF-B1A0B3B38584}" type="slidenum">
              <a:rPr lang="en-US" smtClean="0"/>
              <a:pPr/>
              <a:t>17</a:t>
            </a:fld>
            <a:endParaRPr lang="en-US"/>
          </a:p>
        </p:txBody>
      </p:sp>
    </p:spTree>
    <p:extLst>
      <p:ext uri="{BB962C8B-B14F-4D97-AF65-F5344CB8AC3E}">
        <p14:creationId xmlns:p14="http://schemas.microsoft.com/office/powerpoint/2010/main" val="4640770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let’s examine array indexing</a:t>
            </a:r>
            <a:r>
              <a:rPr lang="en-US" baseline="0" dirty="0" smtClean="0"/>
              <a:t> on demonstration code. Here we have lots of function pointers and a data structure containing array of function pointers and a variable for storing message. The lazy programmer ( of course it was me! ). The program takes a command number and a message and the lazy programmer uses the command number as index instead of a switch case. The programmer checks number if less than ten to stop anyone from passing invalid command number. </a:t>
            </a:r>
            <a:endParaRPr lang="fa-IR" dirty="0"/>
          </a:p>
        </p:txBody>
      </p:sp>
      <p:sp>
        <p:nvSpPr>
          <p:cNvPr id="4" name="Slide Number Placeholder 3"/>
          <p:cNvSpPr>
            <a:spLocks noGrp="1"/>
          </p:cNvSpPr>
          <p:nvPr>
            <p:ph type="sldNum" sz="quarter" idx="10"/>
          </p:nvPr>
        </p:nvSpPr>
        <p:spPr/>
        <p:txBody>
          <a:bodyPr/>
          <a:lstStyle/>
          <a:p>
            <a:fld id="{3AB873BA-BBED-48AB-95AF-B1A0B3B38584}" type="slidenum">
              <a:rPr lang="en-US" smtClean="0"/>
              <a:pPr/>
              <a:t>18</a:t>
            </a:fld>
            <a:endParaRPr lang="en-US"/>
          </a:p>
        </p:txBody>
      </p:sp>
    </p:spTree>
    <p:extLst>
      <p:ext uri="{BB962C8B-B14F-4D97-AF65-F5344CB8AC3E}">
        <p14:creationId xmlns:p14="http://schemas.microsoft.com/office/powerpoint/2010/main" val="22615697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here are the steps : the program index the input to array of function pointers, and print numbers with command . It </a:t>
            </a:r>
            <a:r>
              <a:rPr lang="en-US" baseline="0" dirty="0" err="1" smtClean="0"/>
              <a:t>checcks</a:t>
            </a:r>
            <a:r>
              <a:rPr lang="en-US" baseline="0" dirty="0" smtClean="0"/>
              <a:t> command number less than 10. but again we have a </a:t>
            </a:r>
            <a:r>
              <a:rPr lang="en-US" baseline="0" dirty="0" err="1" smtClean="0"/>
              <a:t>siigness</a:t>
            </a:r>
            <a:r>
              <a:rPr lang="en-US" baseline="0" dirty="0" smtClean="0"/>
              <a:t> issue here. </a:t>
            </a:r>
            <a:endParaRPr lang="fa-IR" dirty="0"/>
          </a:p>
        </p:txBody>
      </p:sp>
      <p:sp>
        <p:nvSpPr>
          <p:cNvPr id="4" name="Slide Number Placeholder 3"/>
          <p:cNvSpPr>
            <a:spLocks noGrp="1"/>
          </p:cNvSpPr>
          <p:nvPr>
            <p:ph type="sldNum" sz="quarter" idx="10"/>
          </p:nvPr>
        </p:nvSpPr>
        <p:spPr/>
        <p:txBody>
          <a:bodyPr/>
          <a:lstStyle/>
          <a:p>
            <a:fld id="{3AB873BA-BBED-48AB-95AF-B1A0B3B38584}" type="slidenum">
              <a:rPr lang="en-US" smtClean="0"/>
              <a:pPr/>
              <a:t>19</a:t>
            </a:fld>
            <a:endParaRPr lang="en-US"/>
          </a:p>
        </p:txBody>
      </p:sp>
    </p:spTree>
    <p:extLst>
      <p:ext uri="{BB962C8B-B14F-4D97-AF65-F5344CB8AC3E}">
        <p14:creationId xmlns:p14="http://schemas.microsoft.com/office/powerpoint/2010/main" val="3639534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trigger</a:t>
            </a:r>
            <a:r>
              <a:rPr lang="en-US" baseline="0" dirty="0" smtClean="0"/>
              <a:t> the issue again. Here is the code, the code on IDA is like this, here the program checks if number is less than 0 but improper </a:t>
            </a:r>
            <a:r>
              <a:rPr lang="en-US" baseline="0" dirty="0" err="1" smtClean="0"/>
              <a:t>checsk</a:t>
            </a:r>
            <a:r>
              <a:rPr lang="en-US" baseline="0" dirty="0" smtClean="0"/>
              <a:t>. So …. Uses atom and so..</a:t>
            </a:r>
            <a:endParaRPr lang="fa-IR" dirty="0"/>
          </a:p>
        </p:txBody>
      </p:sp>
      <p:sp>
        <p:nvSpPr>
          <p:cNvPr id="4" name="Slide Number Placeholder 3"/>
          <p:cNvSpPr>
            <a:spLocks noGrp="1"/>
          </p:cNvSpPr>
          <p:nvPr>
            <p:ph type="sldNum" sz="quarter" idx="10"/>
          </p:nvPr>
        </p:nvSpPr>
        <p:spPr/>
        <p:txBody>
          <a:bodyPr/>
          <a:lstStyle/>
          <a:p>
            <a:fld id="{3AB873BA-BBED-48AB-95AF-B1A0B3B38584}" type="slidenum">
              <a:rPr lang="en-US" smtClean="0"/>
              <a:pPr/>
              <a:t>21</a:t>
            </a:fld>
            <a:endParaRPr lang="en-US"/>
          </a:p>
        </p:txBody>
      </p:sp>
    </p:spTree>
    <p:extLst>
      <p:ext uri="{BB962C8B-B14F-4D97-AF65-F5344CB8AC3E}">
        <p14:creationId xmlns:p14="http://schemas.microsoft.com/office/powerpoint/2010/main" val="1253023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chosen</a:t>
            </a:r>
            <a:r>
              <a:rPr lang="en-US" baseline="0" dirty="0" smtClean="0"/>
              <a:t> some materials from the fourth chapter of this course as a sample. Notice that The materials in this chapter will be covered in more detail in the chapter titled integer issue to anything.  So don’t worry about the contents. I mean for example if you don’t understand some concept,  we will cover it step by step from basics in the actual course. In this sample chapter we are going to exploit CVE-2011-2110 and I hope you will enjoy it. </a:t>
            </a:r>
          </a:p>
        </p:txBody>
      </p:sp>
      <p:sp>
        <p:nvSpPr>
          <p:cNvPr id="4" name="Slide Number Placeholder 3"/>
          <p:cNvSpPr>
            <a:spLocks noGrp="1"/>
          </p:cNvSpPr>
          <p:nvPr>
            <p:ph type="sldNum" sz="quarter" idx="10"/>
          </p:nvPr>
        </p:nvSpPr>
        <p:spPr/>
        <p:txBody>
          <a:bodyPr/>
          <a:lstStyle/>
          <a:p>
            <a:fld id="{3AB873BA-BBED-48AB-95AF-B1A0B3B38584}" type="slidenum">
              <a:rPr lang="en-US" smtClean="0"/>
              <a:pPr/>
              <a:t>2</a:t>
            </a:fld>
            <a:endParaRPr lang="en-US"/>
          </a:p>
        </p:txBody>
      </p:sp>
    </p:spTree>
    <p:extLst>
      <p:ext uri="{BB962C8B-B14F-4D97-AF65-F5344CB8AC3E}">
        <p14:creationId xmlns:p14="http://schemas.microsoft.com/office/powerpoint/2010/main" val="42759025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Atoms</a:t>
            </a:r>
            <a:r>
              <a:rPr lang="en-US" baseline="0" dirty="0" smtClean="0"/>
              <a:t> are variables of avm2. and atom can contains anything. Here is the structure of atom. The first 3bits of any atom is used for specifying it’s type and the remaining bits are the actual variable pointer or value. </a:t>
            </a:r>
            <a:endParaRPr lang="fa-IR" dirty="0"/>
          </a:p>
        </p:txBody>
      </p:sp>
      <p:sp>
        <p:nvSpPr>
          <p:cNvPr id="4" name="Slide Number Placeholder 3"/>
          <p:cNvSpPr>
            <a:spLocks noGrp="1"/>
          </p:cNvSpPr>
          <p:nvPr>
            <p:ph type="sldNum" sz="quarter" idx="10"/>
          </p:nvPr>
        </p:nvSpPr>
        <p:spPr/>
        <p:txBody>
          <a:bodyPr/>
          <a:lstStyle/>
          <a:p>
            <a:fld id="{3AB873BA-BBED-48AB-95AF-B1A0B3B38584}" type="slidenum">
              <a:rPr lang="en-US" smtClean="0"/>
              <a:pPr/>
              <a:t>22</a:t>
            </a:fld>
            <a:endParaRPr lang="en-US"/>
          </a:p>
        </p:txBody>
      </p:sp>
    </p:spTree>
    <p:extLst>
      <p:ext uri="{BB962C8B-B14F-4D97-AF65-F5344CB8AC3E}">
        <p14:creationId xmlns:p14="http://schemas.microsoft.com/office/powerpoint/2010/main" val="41914674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3AB873BA-BBED-48AB-95AF-B1A0B3B38584}" type="slidenum">
              <a:rPr lang="en-US" smtClean="0"/>
              <a:pPr/>
              <a:t>23</a:t>
            </a:fld>
            <a:endParaRPr lang="en-US"/>
          </a:p>
        </p:txBody>
      </p:sp>
    </p:spTree>
    <p:extLst>
      <p:ext uri="{BB962C8B-B14F-4D97-AF65-F5344CB8AC3E}">
        <p14:creationId xmlns:p14="http://schemas.microsoft.com/office/powerpoint/2010/main" val="33247768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a bug to dereference</a:t>
            </a:r>
            <a:r>
              <a:rPr lang="en-US" baseline="0" dirty="0" smtClean="0"/>
              <a:t> any value from memory avm2 atom. The atom </a:t>
            </a:r>
            <a:r>
              <a:rPr lang="en-US" baseline="0" dirty="0" err="1" smtClean="0"/>
              <a:t>atom</a:t>
            </a:r>
            <a:r>
              <a:rPr lang="en-US" baseline="0" dirty="0" smtClean="0"/>
              <a:t> can be manipulated by other functionality of the environment. What we </a:t>
            </a:r>
            <a:r>
              <a:rPr lang="en-US" baseline="0" dirty="0" err="1" smtClean="0"/>
              <a:t>gonna</a:t>
            </a:r>
            <a:r>
              <a:rPr lang="en-US" baseline="0" dirty="0" smtClean="0"/>
              <a:t> do? Read some controllable value from memory of the atom then pass it to some other </a:t>
            </a:r>
            <a:endParaRPr lang="fa-IR" dirty="0"/>
          </a:p>
        </p:txBody>
      </p:sp>
      <p:sp>
        <p:nvSpPr>
          <p:cNvPr id="4" name="Slide Number Placeholder 3"/>
          <p:cNvSpPr>
            <a:spLocks noGrp="1"/>
          </p:cNvSpPr>
          <p:nvPr>
            <p:ph type="sldNum" sz="quarter" idx="10"/>
          </p:nvPr>
        </p:nvSpPr>
        <p:spPr/>
        <p:txBody>
          <a:bodyPr/>
          <a:lstStyle/>
          <a:p>
            <a:fld id="{3AB873BA-BBED-48AB-95AF-B1A0B3B38584}" type="slidenum">
              <a:rPr lang="en-US" smtClean="0"/>
              <a:pPr/>
              <a:t>24</a:t>
            </a:fld>
            <a:endParaRPr lang="en-US"/>
          </a:p>
        </p:txBody>
      </p:sp>
    </p:spTree>
    <p:extLst>
      <p:ext uri="{BB962C8B-B14F-4D97-AF65-F5344CB8AC3E}">
        <p14:creationId xmlns:p14="http://schemas.microsoft.com/office/powerpoint/2010/main" val="15176592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Push controllable</a:t>
            </a:r>
            <a:r>
              <a:rPr lang="en-US" baseline="0" dirty="0" smtClean="0"/>
              <a:t> value on the stack by some testing, calculate offset of that value. </a:t>
            </a:r>
            <a:endParaRPr lang="fa-IR" dirty="0"/>
          </a:p>
        </p:txBody>
      </p:sp>
      <p:sp>
        <p:nvSpPr>
          <p:cNvPr id="4" name="Slide Number Placeholder 3"/>
          <p:cNvSpPr>
            <a:spLocks noGrp="1"/>
          </p:cNvSpPr>
          <p:nvPr>
            <p:ph type="sldNum" sz="quarter" idx="10"/>
          </p:nvPr>
        </p:nvSpPr>
        <p:spPr/>
        <p:txBody>
          <a:bodyPr/>
          <a:lstStyle/>
          <a:p>
            <a:fld id="{3AB873BA-BBED-48AB-95AF-B1A0B3B38584}" type="slidenum">
              <a:rPr lang="en-US" smtClean="0"/>
              <a:pPr/>
              <a:t>25</a:t>
            </a:fld>
            <a:endParaRPr lang="en-US"/>
          </a:p>
        </p:txBody>
      </p:sp>
    </p:spTree>
    <p:extLst>
      <p:ext uri="{BB962C8B-B14F-4D97-AF65-F5344CB8AC3E}">
        <p14:creationId xmlns:p14="http://schemas.microsoft.com/office/powerpoint/2010/main" val="41415742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Solve the </a:t>
            </a:r>
            <a:r>
              <a:rPr lang="en-US" dirty="0" err="1" smtClean="0"/>
              <a:t>equationg</a:t>
            </a:r>
            <a:r>
              <a:rPr lang="en-US" dirty="0" smtClean="0"/>
              <a:t>.</a:t>
            </a:r>
            <a:r>
              <a:rPr lang="en-US" baseline="0" dirty="0" smtClean="0"/>
              <a:t> Find proper index value. Pass it and check it again under the debugger. </a:t>
            </a:r>
            <a:endParaRPr lang="fa-IR" dirty="0"/>
          </a:p>
        </p:txBody>
      </p:sp>
      <p:sp>
        <p:nvSpPr>
          <p:cNvPr id="4" name="Slide Number Placeholder 3"/>
          <p:cNvSpPr>
            <a:spLocks noGrp="1"/>
          </p:cNvSpPr>
          <p:nvPr>
            <p:ph type="sldNum" sz="quarter" idx="10"/>
          </p:nvPr>
        </p:nvSpPr>
        <p:spPr/>
        <p:txBody>
          <a:bodyPr/>
          <a:lstStyle/>
          <a:p>
            <a:fld id="{3AB873BA-BBED-48AB-95AF-B1A0B3B38584}" type="slidenum">
              <a:rPr lang="en-US" smtClean="0"/>
              <a:pPr/>
              <a:t>26</a:t>
            </a:fld>
            <a:endParaRPr lang="en-US"/>
          </a:p>
        </p:txBody>
      </p:sp>
    </p:spTree>
    <p:extLst>
      <p:ext uri="{BB962C8B-B14F-4D97-AF65-F5344CB8AC3E}">
        <p14:creationId xmlns:p14="http://schemas.microsoft.com/office/powerpoint/2010/main" val="3226544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Pass the </a:t>
            </a:r>
            <a:r>
              <a:rPr lang="en-US" dirty="0" err="1" smtClean="0"/>
              <a:t>ckeckd</a:t>
            </a:r>
            <a:r>
              <a:rPr lang="en-US" dirty="0" smtClean="0"/>
              <a:t> value to some other part</a:t>
            </a:r>
            <a:r>
              <a:rPr lang="en-US" baseline="0" dirty="0" smtClean="0"/>
              <a:t> to get </a:t>
            </a:r>
            <a:r>
              <a:rPr lang="en-US" baseline="0" dirty="0" err="1" smtClean="0"/>
              <a:t>exection</a:t>
            </a:r>
            <a:r>
              <a:rPr lang="en-US" baseline="0" dirty="0" smtClean="0"/>
              <a:t>.</a:t>
            </a:r>
            <a:endParaRPr lang="fa-IR" dirty="0"/>
          </a:p>
        </p:txBody>
      </p:sp>
      <p:sp>
        <p:nvSpPr>
          <p:cNvPr id="4" name="Slide Number Placeholder 3"/>
          <p:cNvSpPr>
            <a:spLocks noGrp="1"/>
          </p:cNvSpPr>
          <p:nvPr>
            <p:ph type="sldNum" sz="quarter" idx="10"/>
          </p:nvPr>
        </p:nvSpPr>
        <p:spPr/>
        <p:txBody>
          <a:bodyPr/>
          <a:lstStyle/>
          <a:p>
            <a:fld id="{3AB873BA-BBED-48AB-95AF-B1A0B3B38584}" type="slidenum">
              <a:rPr lang="en-US" smtClean="0"/>
              <a:pPr/>
              <a:t>27</a:t>
            </a:fld>
            <a:endParaRPr lang="en-US"/>
          </a:p>
        </p:txBody>
      </p:sp>
    </p:spTree>
    <p:extLst>
      <p:ext uri="{BB962C8B-B14F-4D97-AF65-F5344CB8AC3E}">
        <p14:creationId xmlns:p14="http://schemas.microsoft.com/office/powerpoint/2010/main" val="22388791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3AB873BA-BBED-48AB-95AF-B1A0B3B38584}" type="slidenum">
              <a:rPr lang="en-US" smtClean="0"/>
              <a:pPr/>
              <a:t>28</a:t>
            </a:fld>
            <a:endParaRPr lang="en-US"/>
          </a:p>
        </p:txBody>
      </p:sp>
    </p:spTree>
    <p:extLst>
      <p:ext uri="{BB962C8B-B14F-4D97-AF65-F5344CB8AC3E}">
        <p14:creationId xmlns:p14="http://schemas.microsoft.com/office/powerpoint/2010/main" val="3499673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the mentioned vulnerability that we are going</a:t>
            </a:r>
            <a:r>
              <a:rPr lang="en-US" baseline="0" dirty="0" smtClean="0"/>
              <a:t> to exploit is an integer overflow bug. So we are going to start with the general concept integers. In c/</a:t>
            </a:r>
            <a:r>
              <a:rPr lang="en-US" baseline="0" dirty="0" err="1" smtClean="0"/>
              <a:t>c++</a:t>
            </a:r>
            <a:r>
              <a:rPr lang="en-US" baseline="0" dirty="0" smtClean="0"/>
              <a:t> language integers are signed variables by default means they can </a:t>
            </a:r>
            <a:r>
              <a:rPr lang="en-US" baseline="0" dirty="0" err="1" smtClean="0"/>
              <a:t>contiain</a:t>
            </a:r>
            <a:r>
              <a:rPr lang="en-US" baseline="0" dirty="0" smtClean="0"/>
              <a:t> negative, 0, positive numbers. To declare a variable as unsigned we use the prefix unsigned. </a:t>
            </a:r>
            <a:endParaRPr lang="fa-IR" dirty="0"/>
          </a:p>
        </p:txBody>
      </p:sp>
      <p:sp>
        <p:nvSpPr>
          <p:cNvPr id="4" name="Slide Number Placeholder 3"/>
          <p:cNvSpPr>
            <a:spLocks noGrp="1"/>
          </p:cNvSpPr>
          <p:nvPr>
            <p:ph type="sldNum" sz="quarter" idx="10"/>
          </p:nvPr>
        </p:nvSpPr>
        <p:spPr/>
        <p:txBody>
          <a:bodyPr/>
          <a:lstStyle/>
          <a:p>
            <a:fld id="{3AB873BA-BBED-48AB-95AF-B1A0B3B38584}" type="slidenum">
              <a:rPr lang="en-US" smtClean="0"/>
              <a:pPr/>
              <a:t>3</a:t>
            </a:fld>
            <a:endParaRPr lang="en-US"/>
          </a:p>
        </p:txBody>
      </p:sp>
    </p:spTree>
    <p:extLst>
      <p:ext uri="{BB962C8B-B14F-4D97-AF65-F5344CB8AC3E}">
        <p14:creationId xmlns:p14="http://schemas.microsoft.com/office/powerpoint/2010/main" val="2813289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look at th</a:t>
            </a:r>
            <a:r>
              <a:rPr lang="en-US" baseline="0" dirty="0" smtClean="0"/>
              <a:t>e integer concept at lower level mean machine code level. Machine code doesn’t know anything about unsigned prefixes.  So how a machine code differentiate between signed and unsigned. Well here is generated machine code(or human readable assembly code ) of the previous example. As you see a </a:t>
            </a:r>
            <a:r>
              <a:rPr lang="en-US" baseline="0" dirty="0" err="1" smtClean="0"/>
              <a:t>dword</a:t>
            </a:r>
            <a:r>
              <a:rPr lang="en-US" baseline="0" dirty="0" smtClean="0"/>
              <a:t> memory is used to store the unsigned value a. and here the same </a:t>
            </a:r>
            <a:r>
              <a:rPr lang="en-US" baseline="0" dirty="0" err="1" smtClean="0"/>
              <a:t>dword</a:t>
            </a:r>
            <a:r>
              <a:rPr lang="en-US" baseline="0" dirty="0" smtClean="0"/>
              <a:t>, I mean same type of memory is used to store signed variable B. so there is no difference between the memory used for them. But the difference is about the generated instruction for comparison. The compiler generate </a:t>
            </a:r>
            <a:r>
              <a:rPr lang="en-US" baseline="0" dirty="0" err="1" smtClean="0"/>
              <a:t>jbe</a:t>
            </a:r>
            <a:r>
              <a:rPr lang="en-US" baseline="0" dirty="0" smtClean="0"/>
              <a:t> instruction for unsigned variable and later </a:t>
            </a:r>
            <a:r>
              <a:rPr lang="en-US" baseline="0" dirty="0" err="1" smtClean="0"/>
              <a:t>jle</a:t>
            </a:r>
            <a:r>
              <a:rPr lang="en-US" baseline="0" dirty="0" smtClean="0"/>
              <a:t> for signed variable. </a:t>
            </a:r>
            <a:r>
              <a:rPr lang="en-US" baseline="0" dirty="0" err="1" smtClean="0"/>
              <a:t>Jbe</a:t>
            </a:r>
            <a:r>
              <a:rPr lang="en-US" baseline="0" dirty="0" smtClean="0"/>
              <a:t> is for jump below or equal and </a:t>
            </a:r>
            <a:r>
              <a:rPr lang="en-US" baseline="0" dirty="0" err="1" smtClean="0"/>
              <a:t>jle</a:t>
            </a:r>
            <a:r>
              <a:rPr lang="en-US" baseline="0" dirty="0" smtClean="0"/>
              <a:t> is jump low or equal! </a:t>
            </a:r>
            <a:endParaRPr lang="fa-IR" dirty="0"/>
          </a:p>
        </p:txBody>
      </p:sp>
      <p:sp>
        <p:nvSpPr>
          <p:cNvPr id="4" name="Slide Number Placeholder 3"/>
          <p:cNvSpPr>
            <a:spLocks noGrp="1"/>
          </p:cNvSpPr>
          <p:nvPr>
            <p:ph type="sldNum" sz="quarter" idx="10"/>
          </p:nvPr>
        </p:nvSpPr>
        <p:spPr/>
        <p:txBody>
          <a:bodyPr/>
          <a:lstStyle/>
          <a:p>
            <a:fld id="{3AB873BA-BBED-48AB-95AF-B1A0B3B38584}" type="slidenum">
              <a:rPr lang="en-US" smtClean="0"/>
              <a:pPr/>
              <a:t>4</a:t>
            </a:fld>
            <a:endParaRPr lang="en-US"/>
          </a:p>
        </p:txBody>
      </p:sp>
    </p:spTree>
    <p:extLst>
      <p:ext uri="{BB962C8B-B14F-4D97-AF65-F5344CB8AC3E}">
        <p14:creationId xmlns:p14="http://schemas.microsoft.com/office/powerpoint/2010/main" val="1182762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you can see more of</a:t>
            </a:r>
            <a:r>
              <a:rPr lang="en-US" baseline="0" dirty="0" smtClean="0"/>
              <a:t> such </a:t>
            </a:r>
            <a:r>
              <a:rPr lang="en-US" baseline="0" dirty="0" err="1" smtClean="0"/>
              <a:t>intstructions</a:t>
            </a:r>
            <a:r>
              <a:rPr lang="en-US" baseline="0" dirty="0" smtClean="0"/>
              <a:t>. DIV/IDIV, MUL/IMUL … and the difference is between them is the </a:t>
            </a:r>
            <a:r>
              <a:rPr lang="en-US" baseline="0" dirty="0" err="1" smtClean="0"/>
              <a:t>cpu</a:t>
            </a:r>
            <a:r>
              <a:rPr lang="en-US" baseline="0" dirty="0" smtClean="0"/>
              <a:t> flag checks or assignments.</a:t>
            </a:r>
          </a:p>
          <a:p>
            <a:endParaRPr lang="en-US" baseline="0" dirty="0" smtClean="0"/>
          </a:p>
        </p:txBody>
      </p:sp>
      <p:sp>
        <p:nvSpPr>
          <p:cNvPr id="4" name="Slide Number Placeholder 3"/>
          <p:cNvSpPr>
            <a:spLocks noGrp="1"/>
          </p:cNvSpPr>
          <p:nvPr>
            <p:ph type="sldNum" sz="quarter" idx="10"/>
          </p:nvPr>
        </p:nvSpPr>
        <p:spPr/>
        <p:txBody>
          <a:bodyPr/>
          <a:lstStyle/>
          <a:p>
            <a:fld id="{3AB873BA-BBED-48AB-95AF-B1A0B3B38584}" type="slidenum">
              <a:rPr lang="en-US" smtClean="0"/>
              <a:pPr/>
              <a:t>5</a:t>
            </a:fld>
            <a:endParaRPr lang="en-US"/>
          </a:p>
        </p:txBody>
      </p:sp>
    </p:spTree>
    <p:extLst>
      <p:ext uri="{BB962C8B-B14F-4D97-AF65-F5344CB8AC3E}">
        <p14:creationId xmlns:p14="http://schemas.microsoft.com/office/powerpoint/2010/main" val="3101694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Computer</a:t>
            </a:r>
            <a:r>
              <a:rPr lang="en-US" baseline="0" dirty="0" smtClean="0"/>
              <a:t> science students are so familiar with this concept. Here you can see a imaginary view of CX register memory that contains 0xfe12 hexadecimal value. Well CPU know how to handle the difference between signed and unsigned value with help it’s flag register. but consider we are going to debug some program and we see CX register contain this value.  In case of </a:t>
            </a:r>
            <a:r>
              <a:rPr lang="en-US" baseline="0" dirty="0" err="1" smtClean="0"/>
              <a:t>unsie</a:t>
            </a:r>
            <a:r>
              <a:rPr lang="en-US" baseline="0" dirty="0" smtClean="0"/>
              <a:t> </a:t>
            </a:r>
            <a:r>
              <a:rPr lang="en-US" baseline="0" dirty="0" err="1" smtClean="0"/>
              <a:t>gned</a:t>
            </a:r>
            <a:r>
              <a:rPr lang="en-US" baseline="0" dirty="0" smtClean="0"/>
              <a:t> value the conversion is straight. Sixty –five thousand o forty two. But in case of a signed variable we should check the first bit. If the first bit is not set we are going to deal with a positive number and if the first bit is sets we have a negative number. To convert this negative number to It’s decimal counterpart, we can use a not operator. Then convert the result to decimal value with the addition of a minus . So here you see how we can consider a value as a negative signed or  a large </a:t>
            </a:r>
            <a:r>
              <a:rPr lang="en-US" baseline="0" dirty="0" err="1" smtClean="0"/>
              <a:t>unsginned</a:t>
            </a:r>
            <a:r>
              <a:rPr lang="en-US" baseline="0" dirty="0" smtClean="0"/>
              <a:t> value. </a:t>
            </a:r>
            <a:endParaRPr lang="fa-IR" dirty="0"/>
          </a:p>
        </p:txBody>
      </p:sp>
      <p:sp>
        <p:nvSpPr>
          <p:cNvPr id="4" name="Slide Number Placeholder 3"/>
          <p:cNvSpPr>
            <a:spLocks noGrp="1"/>
          </p:cNvSpPr>
          <p:nvPr>
            <p:ph type="sldNum" sz="quarter" idx="10"/>
          </p:nvPr>
        </p:nvSpPr>
        <p:spPr/>
        <p:txBody>
          <a:bodyPr/>
          <a:lstStyle/>
          <a:p>
            <a:fld id="{3AB873BA-BBED-48AB-95AF-B1A0B3B38584}" type="slidenum">
              <a:rPr lang="en-US" smtClean="0"/>
              <a:pPr/>
              <a:t>6</a:t>
            </a:fld>
            <a:endParaRPr lang="en-US"/>
          </a:p>
        </p:txBody>
      </p:sp>
    </p:spTree>
    <p:extLst>
      <p:ext uri="{BB962C8B-B14F-4D97-AF65-F5344CB8AC3E}">
        <p14:creationId xmlns:p14="http://schemas.microsoft.com/office/powerpoint/2010/main" val="935877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Integer overflow</a:t>
            </a:r>
            <a:r>
              <a:rPr lang="en-US" baseline="0" dirty="0" smtClean="0"/>
              <a:t> bugs can be occurred because of </a:t>
            </a:r>
            <a:r>
              <a:rPr lang="en-US" baseline="0" dirty="0" err="1" smtClean="0"/>
              <a:t>signess</a:t>
            </a:r>
            <a:r>
              <a:rPr lang="en-US" baseline="0" dirty="0" smtClean="0"/>
              <a:t> issue or and improper or lack of checks against integer inputs. Don’t worry we will discuss about </a:t>
            </a:r>
            <a:r>
              <a:rPr lang="en-US" baseline="0" dirty="0" err="1" smtClean="0"/>
              <a:t>signedness</a:t>
            </a:r>
            <a:r>
              <a:rPr lang="en-US" baseline="0" dirty="0" smtClean="0"/>
              <a:t> issue. It </a:t>
            </a:r>
            <a:r>
              <a:rPr lang="en-US" sz="1200" dirty="0" smtClean="0"/>
              <a:t>Occurs when a memory or register is able to store larger number value than the programmer expected.</a:t>
            </a:r>
            <a:r>
              <a:rPr lang="en-US" baseline="0" dirty="0" smtClean="0"/>
              <a:t> As you see I told integer overflow bug not vulnerability. The reason is that integer overflows are not vulnerability by itself. Well some one can not say that </a:t>
            </a:r>
            <a:r>
              <a:rPr lang="en-US" baseline="0" dirty="0" err="1" smtClean="0"/>
              <a:t>woow</a:t>
            </a:r>
            <a:r>
              <a:rPr lang="en-US" baseline="0" dirty="0" smtClean="0"/>
              <a:t> I found an Integer overflow in google chrome so I can </a:t>
            </a:r>
            <a:r>
              <a:rPr lang="en-US" baseline="0" dirty="0" err="1" smtClean="0"/>
              <a:t>pwn</a:t>
            </a:r>
            <a:r>
              <a:rPr lang="en-US" baseline="0" dirty="0" smtClean="0"/>
              <a:t> it! This is not a memory corruption and vulnerability but can cause some condition that lead to memory corruption so the vulnerability </a:t>
            </a:r>
            <a:endParaRPr lang="fa-IR" dirty="0"/>
          </a:p>
        </p:txBody>
      </p:sp>
      <p:sp>
        <p:nvSpPr>
          <p:cNvPr id="4" name="Slide Number Placeholder 3"/>
          <p:cNvSpPr>
            <a:spLocks noGrp="1"/>
          </p:cNvSpPr>
          <p:nvPr>
            <p:ph type="sldNum" sz="quarter" idx="10"/>
          </p:nvPr>
        </p:nvSpPr>
        <p:spPr/>
        <p:txBody>
          <a:bodyPr/>
          <a:lstStyle/>
          <a:p>
            <a:fld id="{3AB873BA-BBED-48AB-95AF-B1A0B3B38584}" type="slidenum">
              <a:rPr lang="en-US" smtClean="0"/>
              <a:pPr/>
              <a:t>7</a:t>
            </a:fld>
            <a:endParaRPr lang="en-US"/>
          </a:p>
        </p:txBody>
      </p:sp>
    </p:spTree>
    <p:extLst>
      <p:ext uri="{BB962C8B-B14F-4D97-AF65-F5344CB8AC3E}">
        <p14:creationId xmlns:p14="http://schemas.microsoft.com/office/powerpoint/2010/main" val="17747830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mentioned</a:t>
            </a:r>
            <a:r>
              <a:rPr lang="en-US" baseline="0" dirty="0" smtClean="0"/>
              <a:t> signed issue example . Here is the demonstrations code for the issue. It looks like a simple conditional statement learning in c/</a:t>
            </a:r>
            <a:r>
              <a:rPr lang="en-US" baseline="0" dirty="0" err="1" smtClean="0"/>
              <a:t>c++</a:t>
            </a:r>
            <a:r>
              <a:rPr lang="en-US" baseline="0" dirty="0" smtClean="0"/>
              <a:t> code. Check the inputs if higher than a hundred alert high temperature else alert low temperature. </a:t>
            </a:r>
          </a:p>
          <a:p>
            <a:endParaRPr lang="en-US" baseline="0" dirty="0" smtClean="0"/>
          </a:p>
          <a:p>
            <a:r>
              <a:rPr lang="en-US" baseline="0" dirty="0" smtClean="0"/>
              <a:t>As an attacker we can not heat the system to turn it off but we have an improper declaration of integer variable. So if we freeze the environment or sensors we can pass a negative number as temperature to this program. But the program consider our negative number as a big positive number so the invalid condition would be met and we can cause denial of service by freezing! </a:t>
            </a:r>
            <a:endParaRPr lang="fa-IR" dirty="0"/>
          </a:p>
        </p:txBody>
      </p:sp>
      <p:sp>
        <p:nvSpPr>
          <p:cNvPr id="4" name="Slide Number Placeholder 3"/>
          <p:cNvSpPr>
            <a:spLocks noGrp="1"/>
          </p:cNvSpPr>
          <p:nvPr>
            <p:ph type="sldNum" sz="quarter" idx="10"/>
          </p:nvPr>
        </p:nvSpPr>
        <p:spPr/>
        <p:txBody>
          <a:bodyPr/>
          <a:lstStyle/>
          <a:p>
            <a:fld id="{3AB873BA-BBED-48AB-95AF-B1A0B3B38584}" type="slidenum">
              <a:rPr lang="en-US" smtClean="0"/>
              <a:pPr/>
              <a:t>8</a:t>
            </a:fld>
            <a:endParaRPr lang="en-US"/>
          </a:p>
        </p:txBody>
      </p:sp>
    </p:spTree>
    <p:extLst>
      <p:ext uri="{BB962C8B-B14F-4D97-AF65-F5344CB8AC3E}">
        <p14:creationId xmlns:p14="http://schemas.microsoft.com/office/powerpoint/2010/main" val="3807834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Consider this simple program as a code of some security system. Our imaginary security system uses heat level of environment. What programmer expect is that when the heat level goes up the system checks temperature against some value and detect high temperature and turn off the device. </a:t>
            </a:r>
            <a:endParaRPr lang="fa-IR" dirty="0"/>
          </a:p>
        </p:txBody>
      </p:sp>
      <p:sp>
        <p:nvSpPr>
          <p:cNvPr id="4" name="Slide Number Placeholder 3"/>
          <p:cNvSpPr>
            <a:spLocks noGrp="1"/>
          </p:cNvSpPr>
          <p:nvPr>
            <p:ph type="sldNum" sz="quarter" idx="10"/>
          </p:nvPr>
        </p:nvSpPr>
        <p:spPr/>
        <p:txBody>
          <a:bodyPr/>
          <a:lstStyle/>
          <a:p>
            <a:fld id="{3AB873BA-BBED-48AB-95AF-B1A0B3B38584}" type="slidenum">
              <a:rPr lang="en-US" smtClean="0"/>
              <a:pPr/>
              <a:t>9</a:t>
            </a:fld>
            <a:endParaRPr lang="en-US"/>
          </a:p>
        </p:txBody>
      </p:sp>
    </p:spTree>
    <p:extLst>
      <p:ext uri="{BB962C8B-B14F-4D97-AF65-F5344CB8AC3E}">
        <p14:creationId xmlns:p14="http://schemas.microsoft.com/office/powerpoint/2010/main" val="464453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30F985-154D-404F-BF3D-C84B658BD944}"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7237C-0C41-479F-A463-8628EC405EC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30F985-154D-404F-BF3D-C84B658BD944}"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7237C-0C41-479F-A463-8628EC405E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30F985-154D-404F-BF3D-C84B658BD944}"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7237C-0C41-479F-A463-8628EC405E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30F985-154D-404F-BF3D-C84B658BD944}"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7237C-0C41-479F-A463-8628EC405EC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30F985-154D-404F-BF3D-C84B658BD944}"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7237C-0C41-479F-A463-8628EC405EC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30F985-154D-404F-BF3D-C84B658BD944}" type="datetimeFigureOut">
              <a:rPr lang="en-US" smtClean="0"/>
              <a:pPr/>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7237C-0C41-479F-A463-8628EC405E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30F985-154D-404F-BF3D-C84B658BD944}" type="datetimeFigureOut">
              <a:rPr lang="en-US" smtClean="0"/>
              <a:pPr/>
              <a:t>9/10/2013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F7237C-0C41-479F-A463-8628EC405EC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30F985-154D-404F-BF3D-C84B658BD944}" type="datetimeFigureOut">
              <a:rPr lang="en-US" smtClean="0"/>
              <a:pPr/>
              <a:t>9/10/2013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F7237C-0C41-479F-A463-8628EC405E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30F985-154D-404F-BF3D-C84B658BD944}" type="datetimeFigureOut">
              <a:rPr lang="en-US" smtClean="0"/>
              <a:pPr/>
              <a:t>9/10/2013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F7237C-0C41-479F-A463-8628EC405E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30F985-154D-404F-BF3D-C84B658BD944}" type="datetimeFigureOut">
              <a:rPr lang="en-US" smtClean="0"/>
              <a:pPr/>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7237C-0C41-479F-A463-8628EC405EC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30F985-154D-404F-BF3D-C84B658BD944}" type="datetimeFigureOut">
              <a:rPr lang="en-US" smtClean="0"/>
              <a:pPr/>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7237C-0C41-479F-A463-8628EC405EC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30F985-154D-404F-BF3D-C84B658BD944}" type="datetimeFigureOut">
              <a:rPr lang="en-US" smtClean="0"/>
              <a:pPr/>
              <a:t>9/10/2013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F7237C-0C41-479F-A463-8628EC405EC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1_01_start.jpg"/>
          <p:cNvPicPr>
            <a:picLocks noChangeAspect="1"/>
          </p:cNvPicPr>
          <p:nvPr/>
        </p:nvPicPr>
        <p:blipFill>
          <a:blip r:embed="rId3" cstate="print"/>
          <a:stretch>
            <a:fillRect/>
          </a:stretch>
        </p:blipFill>
        <p:spPr>
          <a:xfrm>
            <a:off x="0" y="0"/>
            <a:ext cx="9144000" cy="6858000"/>
          </a:xfrm>
          <a:prstGeom prst="rect">
            <a:avLst/>
          </a:prstGeom>
        </p:spPr>
      </p:pic>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pt1_02_pages.jpg"/>
          <p:cNvPicPr>
            <a:picLocks noGrp="1" noChangeAspect="1"/>
          </p:cNvPicPr>
          <p:nvPr>
            <p:ph idx="1"/>
          </p:nvPr>
        </p:nvPicPr>
        <p:blipFill>
          <a:blip r:embed="rId3" cstate="print"/>
          <a:stretch>
            <a:fillRect/>
          </a:stretch>
        </p:blipFill>
        <p:spPr>
          <a:xfrm>
            <a:off x="0" y="-11017"/>
            <a:ext cx="9144000" cy="6858000"/>
          </a:xfrm>
        </p:spPr>
      </p:pic>
      <p:sp>
        <p:nvSpPr>
          <p:cNvPr id="2" name="Title 1"/>
          <p:cNvSpPr>
            <a:spLocks noGrp="1"/>
          </p:cNvSpPr>
          <p:nvPr>
            <p:ph type="title"/>
          </p:nvPr>
        </p:nvSpPr>
        <p:spPr>
          <a:xfrm>
            <a:off x="457200" y="989856"/>
            <a:ext cx="8229600" cy="1143000"/>
          </a:xfrm>
        </p:spPr>
        <p:txBody>
          <a:bodyPr>
            <a:normAutofit/>
          </a:bodyPr>
          <a:lstStyle/>
          <a:p>
            <a:r>
              <a:rPr lang="en-US" dirty="0" err="1" smtClean="0"/>
              <a:t>Signedness</a:t>
            </a:r>
            <a:r>
              <a:rPr lang="en-US" dirty="0" smtClean="0"/>
              <a:t> issue example</a:t>
            </a:r>
            <a:endParaRPr lang="en-US" dirty="0"/>
          </a:p>
        </p:txBody>
      </p:sp>
      <p:pic>
        <p:nvPicPr>
          <p:cNvPr id="6" name="Picture 5"/>
          <p:cNvPicPr/>
          <p:nvPr/>
        </p:nvPicPr>
        <p:blipFill>
          <a:blip r:embed="rId4" cstate="print"/>
          <a:srcRect/>
          <a:stretch>
            <a:fillRect/>
          </a:stretch>
        </p:blipFill>
        <p:spPr bwMode="auto">
          <a:xfrm>
            <a:off x="2701238" y="2060848"/>
            <a:ext cx="3525499" cy="1441598"/>
          </a:xfrm>
          <a:prstGeom prst="rect">
            <a:avLst/>
          </a:prstGeom>
          <a:noFill/>
          <a:ln w="9525">
            <a:noFill/>
            <a:miter lim="800000"/>
            <a:headEnd/>
            <a:tailEnd/>
          </a:ln>
        </p:spPr>
      </p:pic>
      <p:sp>
        <p:nvSpPr>
          <p:cNvPr id="7" name="Rectangle 6"/>
          <p:cNvSpPr>
            <a:spLocks noChangeArrowheads="1"/>
          </p:cNvSpPr>
          <p:nvPr/>
        </p:nvSpPr>
        <p:spPr bwMode="auto">
          <a:xfrm>
            <a:off x="4716016" y="3933057"/>
            <a:ext cx="3240360" cy="50405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nSpc>
                <a:spcPct val="115000"/>
              </a:lnSpc>
              <a:spcBef>
                <a:spcPts val="0"/>
              </a:spcBef>
              <a:spcAft>
                <a:spcPts val="0"/>
              </a:spcAft>
            </a:pPr>
            <a:r>
              <a:rPr lang="en-US" sz="1050" b="1" dirty="0">
                <a:solidFill>
                  <a:srgbClr val="000000"/>
                </a:solidFill>
                <a:effectLst/>
                <a:latin typeface="Consolas" panose="020B0609020204030204" pitchFamily="49" charset="0"/>
                <a:ea typeface="Calibri" panose="020F0502020204030204" pitchFamily="34" charset="0"/>
                <a:cs typeface="Arial" panose="020B0604020202020204" pitchFamily="34" charset="0"/>
              </a:rPr>
              <a:t>009E13D5  </a:t>
            </a:r>
            <a:r>
              <a:rPr lang="en-US" sz="1050" b="1"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cmp</a:t>
            </a:r>
            <a:r>
              <a:rPr lang="en-US" sz="1050" b="1"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1050" b="1"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dword</a:t>
            </a:r>
            <a:r>
              <a:rPr lang="en-US" sz="1050" b="1"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1050" b="1"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ptr</a:t>
            </a:r>
            <a:r>
              <a:rPr lang="en-US" sz="1050" b="1"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1050" b="1"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i</a:t>
            </a:r>
            <a:r>
              <a:rPr lang="en-US" sz="1050" b="1" dirty="0">
                <a:solidFill>
                  <a:srgbClr val="000000"/>
                </a:solidFill>
                <a:effectLst/>
                <a:latin typeface="Consolas" panose="020B0609020204030204" pitchFamily="49" charset="0"/>
                <a:ea typeface="Calibri" panose="020F0502020204030204" pitchFamily="34" charset="0"/>
                <a:cs typeface="Arial" panose="020B0604020202020204" pitchFamily="34" charset="0"/>
              </a:rPr>
              <a:t>],64h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1050" b="1" dirty="0">
                <a:solidFill>
                  <a:srgbClr val="000000"/>
                </a:solidFill>
                <a:effectLst/>
                <a:latin typeface="Consolas" panose="020B0609020204030204" pitchFamily="49" charset="0"/>
                <a:ea typeface="Calibri" panose="020F0502020204030204" pitchFamily="34" charset="0"/>
                <a:cs typeface="Arial" panose="020B0604020202020204" pitchFamily="34" charset="0"/>
              </a:rPr>
              <a:t>009E13D9  </a:t>
            </a:r>
            <a:r>
              <a:rPr lang="en-US" sz="1050" b="1" dirty="0" err="1">
                <a:solidFill>
                  <a:srgbClr val="FF0000"/>
                </a:solidFill>
                <a:effectLst/>
                <a:latin typeface="Consolas" panose="020B0609020204030204" pitchFamily="49" charset="0"/>
                <a:ea typeface="Calibri" panose="020F0502020204030204" pitchFamily="34" charset="0"/>
                <a:cs typeface="Arial" panose="020B0604020202020204" pitchFamily="34" charset="0"/>
              </a:rPr>
              <a:t>jbe</a:t>
            </a:r>
            <a:r>
              <a:rPr lang="en-US" sz="1050" b="1"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main+64h (9E13F4h)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14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7"/>
          <p:cNvSpPr>
            <a:spLocks noChangeArrowheads="1"/>
          </p:cNvSpPr>
          <p:nvPr/>
        </p:nvSpPr>
        <p:spPr bwMode="auto">
          <a:xfrm>
            <a:off x="4716016" y="4565897"/>
            <a:ext cx="3240360" cy="51928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nSpc>
                <a:spcPct val="115000"/>
              </a:lnSpc>
              <a:spcBef>
                <a:spcPts val="0"/>
              </a:spcBef>
              <a:spcAft>
                <a:spcPts val="0"/>
              </a:spcAft>
            </a:pPr>
            <a:r>
              <a:rPr lang="en-US" sz="1050" b="1" dirty="0">
                <a:solidFill>
                  <a:srgbClr val="000000"/>
                </a:solidFill>
                <a:effectLst/>
                <a:latin typeface="Consolas" panose="020B0609020204030204" pitchFamily="49" charset="0"/>
                <a:ea typeface="Calibri" panose="020F0502020204030204" pitchFamily="34" charset="0"/>
                <a:cs typeface="Arial" panose="020B0604020202020204" pitchFamily="34" charset="0"/>
              </a:rPr>
              <a:t>009E13D5  </a:t>
            </a:r>
            <a:r>
              <a:rPr lang="en-US" sz="1050" b="1"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cmp</a:t>
            </a:r>
            <a:r>
              <a:rPr lang="en-US" sz="1050" b="1"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1050" b="1"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dword</a:t>
            </a:r>
            <a:r>
              <a:rPr lang="en-US" sz="1050" b="1"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1050" b="1"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ptr</a:t>
            </a:r>
            <a:r>
              <a:rPr lang="en-US" sz="1050" b="1"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1050" b="1"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i</a:t>
            </a:r>
            <a:r>
              <a:rPr lang="en-US" sz="1050" b="1" dirty="0">
                <a:solidFill>
                  <a:srgbClr val="000000"/>
                </a:solidFill>
                <a:effectLst/>
                <a:latin typeface="Consolas" panose="020B0609020204030204" pitchFamily="49" charset="0"/>
                <a:ea typeface="Calibri" panose="020F0502020204030204" pitchFamily="34" charset="0"/>
                <a:cs typeface="Arial" panose="020B0604020202020204" pitchFamily="34" charset="0"/>
              </a:rPr>
              <a:t>],64h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1050" b="1" dirty="0">
                <a:solidFill>
                  <a:srgbClr val="000000"/>
                </a:solidFill>
                <a:effectLst/>
                <a:latin typeface="Consolas" panose="020B0609020204030204" pitchFamily="49" charset="0"/>
                <a:ea typeface="Calibri" panose="020F0502020204030204" pitchFamily="34" charset="0"/>
                <a:cs typeface="Arial" panose="020B0604020202020204" pitchFamily="34" charset="0"/>
              </a:rPr>
              <a:t>009E13D9  </a:t>
            </a:r>
            <a:r>
              <a:rPr lang="en-US" sz="1050" b="1" dirty="0" err="1">
                <a:solidFill>
                  <a:srgbClr val="FF0000"/>
                </a:solidFill>
                <a:effectLst/>
                <a:latin typeface="Consolas" panose="020B0609020204030204" pitchFamily="49" charset="0"/>
                <a:ea typeface="Calibri" panose="020F0502020204030204" pitchFamily="34" charset="0"/>
                <a:cs typeface="Arial" panose="020B0604020202020204" pitchFamily="34" charset="0"/>
              </a:rPr>
              <a:t>j</a:t>
            </a:r>
            <a:r>
              <a:rPr lang="en-US" sz="1050" b="1" dirty="0" err="1">
                <a:solidFill>
                  <a:srgbClr val="FF0000"/>
                </a:solidFill>
                <a:effectLst/>
                <a:latin typeface="Consolas" panose="020B0609020204030204" pitchFamily="49" charset="0"/>
                <a:ea typeface="Calibri" panose="020F0502020204030204" pitchFamily="34" charset="0"/>
                <a:cs typeface="Courier New" panose="02070309020205020404" pitchFamily="49" charset="0"/>
              </a:rPr>
              <a:t>l</a:t>
            </a:r>
            <a:r>
              <a:rPr lang="en-US" sz="1050" b="1" dirty="0" err="1">
                <a:solidFill>
                  <a:srgbClr val="FF0000"/>
                </a:solidFill>
                <a:effectLst/>
                <a:latin typeface="Consolas" panose="020B0609020204030204" pitchFamily="49" charset="0"/>
                <a:ea typeface="Calibri" panose="020F0502020204030204" pitchFamily="34" charset="0"/>
                <a:cs typeface="Arial" panose="020B0604020202020204" pitchFamily="34" charset="0"/>
              </a:rPr>
              <a:t>e</a:t>
            </a:r>
            <a:r>
              <a:rPr lang="en-US" sz="1050" b="1"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main+64h (9E13F4h)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14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443103168"/>
              </p:ext>
            </p:extLst>
          </p:nvPr>
        </p:nvGraphicFramePr>
        <p:xfrm>
          <a:off x="1262301" y="4077072"/>
          <a:ext cx="2877651" cy="216024"/>
        </p:xfrm>
        <a:graphic>
          <a:graphicData uri="http://schemas.openxmlformats.org/drawingml/2006/table">
            <a:tbl>
              <a:tblPr rtl="1" firstRow="1" firstCol="1" bandRow="1"/>
              <a:tblGrid>
                <a:gridCol w="2877651"/>
              </a:tblGrid>
              <a:tr h="216024">
                <a:tc>
                  <a:txBody>
                    <a:bodyPr/>
                    <a:lstStyle/>
                    <a:p>
                      <a:pPr marL="0" marR="0" rtl="0">
                        <a:lnSpc>
                          <a:spcPct val="115000"/>
                        </a:lnSpc>
                        <a:spcBef>
                          <a:spcPts val="0"/>
                        </a:spcBef>
                        <a:spcAft>
                          <a:spcPts val="0"/>
                        </a:spcAft>
                      </a:pPr>
                      <a:r>
                        <a:rPr lang="en-US" sz="1000" dirty="0" smtClean="0">
                          <a:solidFill>
                            <a:srgbClr val="0000FF"/>
                          </a:solidFill>
                          <a:effectLst/>
                          <a:latin typeface="Consolas" panose="020B0609020204030204" pitchFamily="49" charset="0"/>
                          <a:ea typeface="Calibri" panose="020F0502020204030204" pitchFamily="34" charset="0"/>
                          <a:cs typeface="Arial" panose="020B0604020202020204" pitchFamily="34" charset="0"/>
                        </a:rPr>
                        <a:t>unsigned</a:t>
                      </a:r>
                      <a:r>
                        <a:rPr lang="en-US" sz="1000" dirty="0" smtClean="0">
                          <a:effectLst/>
                          <a:latin typeface="Consolas" panose="020B0609020204030204" pitchFamily="49" charset="0"/>
                          <a:ea typeface="Calibri" panose="020F0502020204030204" pitchFamily="34" charset="0"/>
                          <a:cs typeface="Arial" panose="020B0604020202020204" pitchFamily="34" charset="0"/>
                        </a:rPr>
                        <a:t> </a:t>
                      </a:r>
                      <a:r>
                        <a:rPr lang="en-US" sz="1000" dirty="0" err="1">
                          <a:solidFill>
                            <a:srgbClr val="0000FF"/>
                          </a:solidFill>
                          <a:effectLst/>
                          <a:latin typeface="Consolas" panose="020B0609020204030204" pitchFamily="49" charset="0"/>
                          <a:ea typeface="Calibri" panose="020F0502020204030204" pitchFamily="34" charset="0"/>
                          <a:cs typeface="Arial" panose="020B0604020202020204" pitchFamily="34" charset="0"/>
                        </a:rPr>
                        <a:t>int</a:t>
                      </a:r>
                      <a:r>
                        <a:rPr lang="en-US" sz="1000" dirty="0">
                          <a:effectLst/>
                          <a:latin typeface="Consolas" panose="020B0609020204030204" pitchFamily="49" charset="0"/>
                          <a:ea typeface="Calibri" panose="020F0502020204030204" pitchFamily="34" charset="0"/>
                          <a:cs typeface="Arial" panose="020B0604020202020204" pitchFamily="34" charset="0"/>
                        </a:rPr>
                        <a:t> </a:t>
                      </a:r>
                      <a:r>
                        <a:rPr lang="en-US" sz="1000" dirty="0" err="1">
                          <a:effectLst/>
                          <a:latin typeface="Consolas" panose="020B0609020204030204" pitchFamily="49" charset="0"/>
                          <a:ea typeface="Calibri" panose="020F0502020204030204" pitchFamily="34" charset="0"/>
                          <a:cs typeface="Arial" panose="020B0604020202020204" pitchFamily="34" charset="0"/>
                        </a:rPr>
                        <a:t>i</a:t>
                      </a:r>
                      <a:r>
                        <a:rPr lang="en-US" sz="1000" dirty="0">
                          <a:effectLst/>
                          <a:latin typeface="Consolas" panose="020B0609020204030204" pitchFamily="49" charset="0"/>
                          <a:ea typeface="Calibri" panose="020F0502020204030204" pitchFamily="34" charset="0"/>
                          <a:cs typeface="Arial" panose="020B0604020202020204" pitchFamily="34" charset="0"/>
                        </a:rPr>
                        <a:t> = </a:t>
                      </a:r>
                      <a:r>
                        <a:rPr lang="en-US" sz="1000" dirty="0" err="1">
                          <a:effectLst/>
                          <a:latin typeface="Consolas" panose="020B0609020204030204" pitchFamily="49" charset="0"/>
                          <a:ea typeface="Calibri" panose="020F0502020204030204" pitchFamily="34" charset="0"/>
                          <a:cs typeface="Arial" panose="020B0604020202020204" pitchFamily="34" charset="0"/>
                        </a:rPr>
                        <a:t>atoi</a:t>
                      </a:r>
                      <a:r>
                        <a:rPr lang="en-US" sz="1000" dirty="0">
                          <a:effectLst/>
                          <a:latin typeface="Consolas" panose="020B0609020204030204" pitchFamily="49" charset="0"/>
                          <a:ea typeface="Calibri" panose="020F0502020204030204" pitchFamily="34" charset="0"/>
                          <a:cs typeface="Arial" panose="020B0604020202020204" pitchFamily="34" charset="0"/>
                        </a:rPr>
                        <a:t>(</a:t>
                      </a:r>
                      <a:r>
                        <a:rPr lang="en-US" sz="1000" dirty="0" err="1">
                          <a:effectLst/>
                          <a:latin typeface="Consolas" panose="020B0609020204030204" pitchFamily="49" charset="0"/>
                          <a:ea typeface="Calibri" panose="020F0502020204030204" pitchFamily="34" charset="0"/>
                          <a:cs typeface="Arial" panose="020B0604020202020204" pitchFamily="34" charset="0"/>
                        </a:rPr>
                        <a:t>argv</a:t>
                      </a:r>
                      <a:r>
                        <a:rPr lang="en-US" sz="1000" dirty="0">
                          <a:effectLst/>
                          <a:latin typeface="Consolas" panose="020B0609020204030204" pitchFamily="49" charset="0"/>
                          <a:ea typeface="Calibri" panose="020F0502020204030204" pitchFamily="34" charset="0"/>
                          <a:cs typeface="Arial" panose="020B0604020202020204" pitchFamily="34" charset="0"/>
                        </a:rPr>
                        <a:t>[1</a:t>
                      </a:r>
                      <a:r>
                        <a:rPr lang="en-US" sz="1000" dirty="0" smtClean="0">
                          <a:effectLst/>
                          <a:latin typeface="Consolas" panose="020B0609020204030204" pitchFamily="49" charset="0"/>
                          <a:ea typeface="Calibri" panose="020F0502020204030204" pitchFamily="34" charset="0"/>
                          <a:cs typeface="Arial" panose="020B0604020202020204" pitchFamily="34" charset="0"/>
                        </a:rPr>
                        <a:t>]);</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580" marR="66580" marT="0" marB="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C0C0C0"/>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553005937"/>
              </p:ext>
            </p:extLst>
          </p:nvPr>
        </p:nvGraphicFramePr>
        <p:xfrm>
          <a:off x="1262301" y="4725144"/>
          <a:ext cx="2877651" cy="216024"/>
        </p:xfrm>
        <a:graphic>
          <a:graphicData uri="http://schemas.openxmlformats.org/drawingml/2006/table">
            <a:tbl>
              <a:tblPr rtl="1" firstRow="1" firstCol="1" bandRow="1"/>
              <a:tblGrid>
                <a:gridCol w="2877651"/>
              </a:tblGrid>
              <a:tr h="216024">
                <a:tc>
                  <a:txBody>
                    <a:bodyPr/>
                    <a:lstStyle/>
                    <a:p>
                      <a:pPr marL="0" marR="0" rtl="0">
                        <a:lnSpc>
                          <a:spcPct val="115000"/>
                        </a:lnSpc>
                        <a:spcBef>
                          <a:spcPts val="0"/>
                        </a:spcBef>
                        <a:spcAft>
                          <a:spcPts val="0"/>
                        </a:spcAft>
                      </a:pPr>
                      <a:r>
                        <a:rPr lang="en-US" sz="1000" dirty="0" err="1" smtClean="0">
                          <a:solidFill>
                            <a:srgbClr val="0000FF"/>
                          </a:solidFill>
                          <a:effectLst/>
                          <a:latin typeface="Consolas" panose="020B0609020204030204" pitchFamily="49" charset="0"/>
                          <a:ea typeface="Calibri" panose="020F0502020204030204" pitchFamily="34" charset="0"/>
                          <a:cs typeface="Arial" panose="020B0604020202020204" pitchFamily="34" charset="0"/>
                        </a:rPr>
                        <a:t>int</a:t>
                      </a:r>
                      <a:r>
                        <a:rPr lang="en-US" sz="1000" dirty="0" smtClean="0">
                          <a:effectLst/>
                          <a:latin typeface="Consolas" panose="020B0609020204030204" pitchFamily="49" charset="0"/>
                          <a:ea typeface="Calibri" panose="020F0502020204030204" pitchFamily="34" charset="0"/>
                          <a:cs typeface="Arial" panose="020B0604020202020204" pitchFamily="34" charset="0"/>
                        </a:rPr>
                        <a:t> </a:t>
                      </a:r>
                      <a:r>
                        <a:rPr lang="en-US" sz="1000" dirty="0" err="1">
                          <a:effectLst/>
                          <a:latin typeface="Consolas" panose="020B0609020204030204" pitchFamily="49" charset="0"/>
                          <a:ea typeface="Calibri" panose="020F0502020204030204" pitchFamily="34" charset="0"/>
                          <a:cs typeface="Arial" panose="020B0604020202020204" pitchFamily="34" charset="0"/>
                        </a:rPr>
                        <a:t>i</a:t>
                      </a:r>
                      <a:r>
                        <a:rPr lang="en-US" sz="1000" dirty="0">
                          <a:effectLst/>
                          <a:latin typeface="Consolas" panose="020B0609020204030204" pitchFamily="49" charset="0"/>
                          <a:ea typeface="Calibri" panose="020F0502020204030204" pitchFamily="34" charset="0"/>
                          <a:cs typeface="Arial" panose="020B0604020202020204" pitchFamily="34" charset="0"/>
                        </a:rPr>
                        <a:t> = </a:t>
                      </a:r>
                      <a:r>
                        <a:rPr lang="en-US" sz="1000" dirty="0" err="1">
                          <a:effectLst/>
                          <a:latin typeface="Consolas" panose="020B0609020204030204" pitchFamily="49" charset="0"/>
                          <a:ea typeface="Calibri" panose="020F0502020204030204" pitchFamily="34" charset="0"/>
                          <a:cs typeface="Arial" panose="020B0604020202020204" pitchFamily="34" charset="0"/>
                        </a:rPr>
                        <a:t>atoi</a:t>
                      </a:r>
                      <a:r>
                        <a:rPr lang="en-US" sz="1000" dirty="0">
                          <a:effectLst/>
                          <a:latin typeface="Consolas" panose="020B0609020204030204" pitchFamily="49" charset="0"/>
                          <a:ea typeface="Calibri" panose="020F0502020204030204" pitchFamily="34" charset="0"/>
                          <a:cs typeface="Arial" panose="020B0604020202020204" pitchFamily="34" charset="0"/>
                        </a:rPr>
                        <a:t>(</a:t>
                      </a:r>
                      <a:r>
                        <a:rPr lang="en-US" sz="1000" dirty="0" err="1">
                          <a:effectLst/>
                          <a:latin typeface="Consolas" panose="020B0609020204030204" pitchFamily="49" charset="0"/>
                          <a:ea typeface="Calibri" panose="020F0502020204030204" pitchFamily="34" charset="0"/>
                          <a:cs typeface="Arial" panose="020B0604020202020204" pitchFamily="34" charset="0"/>
                        </a:rPr>
                        <a:t>argv</a:t>
                      </a:r>
                      <a:r>
                        <a:rPr lang="en-US" sz="1000" dirty="0">
                          <a:effectLst/>
                          <a:latin typeface="Consolas" panose="020B0609020204030204" pitchFamily="49" charset="0"/>
                          <a:ea typeface="Calibri" panose="020F0502020204030204" pitchFamily="34" charset="0"/>
                          <a:cs typeface="Arial" panose="020B0604020202020204" pitchFamily="34" charset="0"/>
                        </a:rPr>
                        <a:t>[1</a:t>
                      </a:r>
                      <a:r>
                        <a:rPr lang="en-US" sz="1000" dirty="0" smtClean="0">
                          <a:effectLst/>
                          <a:latin typeface="Consolas" panose="020B0609020204030204" pitchFamily="49" charset="0"/>
                          <a:ea typeface="Calibri" panose="020F0502020204030204" pitchFamily="34" charset="0"/>
                          <a:cs typeface="Arial" panose="020B0604020202020204" pitchFamily="34" charset="0"/>
                        </a:rPr>
                        <a:t>]);</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580" marR="66580" marT="0" marB="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C0C0C0"/>
                    </a:solidFill>
                  </a:tcPr>
                </a:tc>
              </a:tr>
            </a:tbl>
          </a:graphicData>
        </a:graphic>
      </p:graphicFrame>
      <p:sp>
        <p:nvSpPr>
          <p:cNvPr id="13" name="TextBox 12"/>
          <p:cNvSpPr txBox="1"/>
          <p:nvPr/>
        </p:nvSpPr>
        <p:spPr>
          <a:xfrm>
            <a:off x="3772191" y="3852338"/>
            <a:ext cx="1599617" cy="584775"/>
          </a:xfrm>
          <a:prstGeom prst="rect">
            <a:avLst/>
          </a:prstGeom>
          <a:noFill/>
        </p:spPr>
        <p:txBody>
          <a:bodyPr wrap="square" rtlCol="1">
            <a:spAutoFit/>
          </a:bodyPr>
          <a:lstStyle/>
          <a:p>
            <a:r>
              <a:rPr lang="en-US" sz="3200" dirty="0">
                <a:solidFill>
                  <a:srgbClr val="FF0000"/>
                </a:solidFill>
              </a:rPr>
              <a:t>U</a:t>
            </a:r>
            <a:r>
              <a:rPr lang="en-US" sz="3200" dirty="0" smtClean="0">
                <a:solidFill>
                  <a:srgbClr val="FF0000"/>
                </a:solidFill>
              </a:rPr>
              <a:t>nsafe</a:t>
            </a:r>
            <a:endParaRPr lang="fa-IR" sz="3200" dirty="0">
              <a:solidFill>
                <a:srgbClr val="FF0000"/>
              </a:solidFill>
            </a:endParaRPr>
          </a:p>
        </p:txBody>
      </p:sp>
      <p:sp>
        <p:nvSpPr>
          <p:cNvPr id="15" name="TextBox 14"/>
          <p:cNvSpPr txBox="1"/>
          <p:nvPr/>
        </p:nvSpPr>
        <p:spPr>
          <a:xfrm>
            <a:off x="3995936" y="4494617"/>
            <a:ext cx="1599617" cy="584775"/>
          </a:xfrm>
          <a:prstGeom prst="rect">
            <a:avLst/>
          </a:prstGeom>
          <a:noFill/>
        </p:spPr>
        <p:txBody>
          <a:bodyPr wrap="square" rtlCol="1">
            <a:spAutoFit/>
          </a:bodyPr>
          <a:lstStyle/>
          <a:p>
            <a:r>
              <a:rPr lang="en-US" sz="3200" dirty="0" smtClean="0">
                <a:solidFill>
                  <a:srgbClr val="00B050"/>
                </a:solidFill>
              </a:rPr>
              <a:t>Safe</a:t>
            </a:r>
            <a:endParaRPr lang="fa-IR" sz="3200" dirty="0">
              <a:solidFill>
                <a:srgbClr val="00B050"/>
              </a:solidFill>
            </a:endParaRPr>
          </a:p>
        </p:txBody>
      </p:sp>
      <p:sp>
        <p:nvSpPr>
          <p:cNvPr id="12" name="TextBox 11"/>
          <p:cNvSpPr txBox="1"/>
          <p:nvPr/>
        </p:nvSpPr>
        <p:spPr>
          <a:xfrm>
            <a:off x="5285943" y="2227758"/>
            <a:ext cx="1599617" cy="400110"/>
          </a:xfrm>
          <a:prstGeom prst="rect">
            <a:avLst/>
          </a:prstGeom>
          <a:noFill/>
        </p:spPr>
        <p:txBody>
          <a:bodyPr wrap="square" rtlCol="1">
            <a:spAutoFit/>
          </a:bodyPr>
          <a:lstStyle/>
          <a:p>
            <a:r>
              <a:rPr lang="en-US" sz="2000" dirty="0" smtClean="0">
                <a:solidFill>
                  <a:srgbClr val="00B050"/>
                </a:solidFill>
              </a:rPr>
              <a:t>OK</a:t>
            </a:r>
            <a:endParaRPr lang="fa-IR" sz="2000" dirty="0">
              <a:solidFill>
                <a:srgbClr val="00B050"/>
              </a:solidFill>
            </a:endParaRPr>
          </a:p>
        </p:txBody>
      </p:sp>
      <p:sp>
        <p:nvSpPr>
          <p:cNvPr id="14" name="TextBox 13"/>
          <p:cNvSpPr txBox="1"/>
          <p:nvPr/>
        </p:nvSpPr>
        <p:spPr>
          <a:xfrm>
            <a:off x="5285943" y="2499093"/>
            <a:ext cx="1599617" cy="400110"/>
          </a:xfrm>
          <a:prstGeom prst="rect">
            <a:avLst/>
          </a:prstGeom>
          <a:noFill/>
        </p:spPr>
        <p:txBody>
          <a:bodyPr wrap="square" rtlCol="1">
            <a:spAutoFit/>
          </a:bodyPr>
          <a:lstStyle/>
          <a:p>
            <a:r>
              <a:rPr lang="en-US" sz="2000" dirty="0" smtClean="0">
                <a:solidFill>
                  <a:srgbClr val="00B050"/>
                </a:solidFill>
              </a:rPr>
              <a:t>OK</a:t>
            </a:r>
            <a:endParaRPr lang="fa-IR" sz="2000" dirty="0">
              <a:solidFill>
                <a:srgbClr val="00B050"/>
              </a:solidFill>
            </a:endParaRPr>
          </a:p>
        </p:txBody>
      </p:sp>
      <p:sp>
        <p:nvSpPr>
          <p:cNvPr id="16" name="TextBox 15"/>
          <p:cNvSpPr txBox="1"/>
          <p:nvPr/>
        </p:nvSpPr>
        <p:spPr>
          <a:xfrm>
            <a:off x="5285943" y="2749211"/>
            <a:ext cx="1599617" cy="400110"/>
          </a:xfrm>
          <a:prstGeom prst="rect">
            <a:avLst/>
          </a:prstGeom>
          <a:noFill/>
        </p:spPr>
        <p:txBody>
          <a:bodyPr wrap="square" rtlCol="1">
            <a:spAutoFit/>
          </a:bodyPr>
          <a:lstStyle/>
          <a:p>
            <a:r>
              <a:rPr lang="en-US" sz="2000" dirty="0" smtClean="0">
                <a:solidFill>
                  <a:srgbClr val="FF0000"/>
                </a:solidFill>
              </a:rPr>
              <a:t>Buggy!</a:t>
            </a:r>
            <a:endParaRPr lang="fa-IR" sz="2000" dirty="0">
              <a:solidFill>
                <a:srgbClr val="FF0000"/>
              </a:solidFill>
            </a:endParaRPr>
          </a:p>
        </p:txBody>
      </p:sp>
    </p:spTree>
    <p:extLst>
      <p:ext uri="{BB962C8B-B14F-4D97-AF65-F5344CB8AC3E}">
        <p14:creationId xmlns:p14="http://schemas.microsoft.com/office/powerpoint/2010/main" val="267728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pt1_02_pages.jpg"/>
          <p:cNvPicPr>
            <a:picLocks noGrp="1" noChangeAspect="1"/>
          </p:cNvPicPr>
          <p:nvPr>
            <p:ph idx="1"/>
          </p:nvPr>
        </p:nvPicPr>
        <p:blipFill>
          <a:blip r:embed="rId2" cstate="print"/>
          <a:stretch>
            <a:fillRect/>
          </a:stretch>
        </p:blipFill>
        <p:spPr>
          <a:xfrm>
            <a:off x="0" y="-11017"/>
            <a:ext cx="9144000" cy="6858000"/>
          </a:xfrm>
        </p:spPr>
      </p:pic>
      <p:sp>
        <p:nvSpPr>
          <p:cNvPr id="2" name="Title 1"/>
          <p:cNvSpPr>
            <a:spLocks noGrp="1"/>
          </p:cNvSpPr>
          <p:nvPr>
            <p:ph type="title"/>
          </p:nvPr>
        </p:nvSpPr>
        <p:spPr>
          <a:xfrm>
            <a:off x="457200" y="989856"/>
            <a:ext cx="8229600" cy="1143000"/>
          </a:xfrm>
        </p:spPr>
        <p:txBody>
          <a:bodyPr>
            <a:normAutofit/>
          </a:bodyPr>
          <a:lstStyle/>
          <a:p>
            <a:r>
              <a:rPr lang="en-US" dirty="0"/>
              <a:t>CVE-2011-2110</a:t>
            </a:r>
          </a:p>
        </p:txBody>
      </p:sp>
      <p:sp>
        <p:nvSpPr>
          <p:cNvPr id="5" name="TextBox 5"/>
          <p:cNvSpPr txBox="1"/>
          <p:nvPr/>
        </p:nvSpPr>
        <p:spPr>
          <a:xfrm>
            <a:off x="539552" y="1916832"/>
            <a:ext cx="7848872" cy="2862322"/>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t>Product: </a:t>
            </a:r>
          </a:p>
          <a:p>
            <a:r>
              <a:rPr lang="en-US" sz="2000" dirty="0"/>
              <a:t> </a:t>
            </a:r>
            <a:r>
              <a:rPr lang="en-US" sz="2000" dirty="0" smtClean="0"/>
              <a:t>  Flash player before </a:t>
            </a:r>
            <a:r>
              <a:rPr lang="fa-IR" sz="2000" dirty="0" smtClean="0"/>
              <a:t>10.3.181.26</a:t>
            </a:r>
          </a:p>
          <a:p>
            <a:endParaRPr lang="en-US" sz="2000" dirty="0" smtClean="0"/>
          </a:p>
          <a:p>
            <a:r>
              <a:rPr lang="en-US" sz="2000" dirty="0" smtClean="0"/>
              <a:t>Bug class:</a:t>
            </a:r>
          </a:p>
          <a:p>
            <a:r>
              <a:rPr lang="en-US" sz="2000" dirty="0" smtClean="0"/>
              <a:t>   Array index integer overflow </a:t>
            </a:r>
          </a:p>
          <a:p>
            <a:endParaRPr lang="en-US" sz="2000" dirty="0" smtClean="0"/>
          </a:p>
          <a:p>
            <a:r>
              <a:rPr lang="en-US" sz="2000" dirty="0" smtClean="0"/>
              <a:t>Component:</a:t>
            </a:r>
          </a:p>
          <a:p>
            <a:r>
              <a:rPr lang="en-US" sz="2000" dirty="0" smtClean="0"/>
              <a:t>   AVM2 virtual machine </a:t>
            </a:r>
          </a:p>
          <a:p>
            <a:endParaRPr lang="en-US" sz="2000" dirty="0" smtClean="0"/>
          </a:p>
        </p:txBody>
      </p:sp>
      <p:pic>
        <p:nvPicPr>
          <p:cNvPr id="3" name="Picture 2"/>
          <p:cNvPicPr>
            <a:picLocks noChangeAspect="1"/>
          </p:cNvPicPr>
          <p:nvPr/>
        </p:nvPicPr>
        <p:blipFill>
          <a:blip r:embed="rId3"/>
          <a:stretch>
            <a:fillRect/>
          </a:stretch>
        </p:blipFill>
        <p:spPr>
          <a:xfrm>
            <a:off x="4355976" y="3212976"/>
            <a:ext cx="4285284" cy="1961062"/>
          </a:xfrm>
          <a:prstGeom prst="rect">
            <a:avLst/>
          </a:prstGeom>
        </p:spPr>
      </p:pic>
    </p:spTree>
    <p:extLst>
      <p:ext uri="{BB962C8B-B14F-4D97-AF65-F5344CB8AC3E}">
        <p14:creationId xmlns:p14="http://schemas.microsoft.com/office/powerpoint/2010/main" val="3850535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pt1_02_pages.jpg"/>
          <p:cNvPicPr>
            <a:picLocks noGrp="1" noChangeAspect="1"/>
          </p:cNvPicPr>
          <p:nvPr>
            <p:ph idx="1"/>
          </p:nvPr>
        </p:nvPicPr>
        <p:blipFill>
          <a:blip r:embed="rId3" cstate="print"/>
          <a:stretch>
            <a:fillRect/>
          </a:stretch>
        </p:blipFill>
        <p:spPr>
          <a:xfrm>
            <a:off x="0" y="-11017"/>
            <a:ext cx="9144000" cy="6858000"/>
          </a:xfrm>
        </p:spPr>
      </p:pic>
      <p:sp>
        <p:nvSpPr>
          <p:cNvPr id="2" name="Title 1"/>
          <p:cNvSpPr>
            <a:spLocks noGrp="1"/>
          </p:cNvSpPr>
          <p:nvPr>
            <p:ph type="title"/>
          </p:nvPr>
        </p:nvSpPr>
        <p:spPr>
          <a:xfrm>
            <a:off x="457200" y="989856"/>
            <a:ext cx="8229600" cy="1143000"/>
          </a:xfrm>
        </p:spPr>
        <p:txBody>
          <a:bodyPr>
            <a:normAutofit/>
          </a:bodyPr>
          <a:lstStyle/>
          <a:p>
            <a:r>
              <a:rPr lang="en-US" dirty="0" smtClean="0"/>
              <a:t>AVM2 virtual machine</a:t>
            </a:r>
            <a:endParaRPr lang="en-US" dirty="0"/>
          </a:p>
        </p:txBody>
      </p:sp>
      <p:sp>
        <p:nvSpPr>
          <p:cNvPr id="5" name="TextBox 5"/>
          <p:cNvSpPr txBox="1"/>
          <p:nvPr/>
        </p:nvSpPr>
        <p:spPr>
          <a:xfrm>
            <a:off x="539552" y="1916832"/>
            <a:ext cx="7848872" cy="3170099"/>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buFontTx/>
              <a:buChar char="-"/>
            </a:pPr>
            <a:r>
              <a:rPr lang="en-US" sz="2000" dirty="0" smtClean="0"/>
              <a:t>Flash player is a plugin software that can be attacked via browser by convincing victims to malicious link.</a:t>
            </a:r>
          </a:p>
          <a:p>
            <a:pPr marL="342900" indent="-342900">
              <a:buFontTx/>
              <a:buChar char="-"/>
            </a:pPr>
            <a:r>
              <a:rPr lang="en-US" sz="2000" dirty="0" smtClean="0"/>
              <a:t>ActionScript3 is a high level language embedded as AVM2 virtual machine in flash player</a:t>
            </a:r>
          </a:p>
          <a:p>
            <a:pPr marL="342900" indent="-342900">
              <a:buFontTx/>
              <a:buChar char="-"/>
            </a:pPr>
            <a:r>
              <a:rPr lang="en-US" sz="2000" dirty="0" smtClean="0"/>
              <a:t>AVM2 virtual machine interpret </a:t>
            </a:r>
            <a:r>
              <a:rPr lang="en-US" sz="2000" dirty="0" err="1" smtClean="0"/>
              <a:t>bytecodes</a:t>
            </a:r>
            <a:r>
              <a:rPr lang="en-US" sz="2000" dirty="0" smtClean="0"/>
              <a:t> (delivered by SWF file ) to machine code.</a:t>
            </a:r>
          </a:p>
          <a:p>
            <a:pPr marL="342900" indent="-342900">
              <a:buFontTx/>
              <a:buChar char="-"/>
            </a:pPr>
            <a:r>
              <a:rPr lang="en-US" sz="2000" dirty="0" smtClean="0"/>
              <a:t>So vulnerabilities in verification and processing of </a:t>
            </a:r>
            <a:r>
              <a:rPr lang="en-US" sz="2000" dirty="0" err="1" smtClean="0"/>
              <a:t>bytecodes</a:t>
            </a:r>
            <a:r>
              <a:rPr lang="en-US" sz="2000" dirty="0" smtClean="0"/>
              <a:t> can be occurred!</a:t>
            </a:r>
          </a:p>
          <a:p>
            <a:endParaRPr lang="en-US" sz="2000" dirty="0" smtClean="0"/>
          </a:p>
          <a:p>
            <a:pPr marL="342900" indent="-342900">
              <a:buFontTx/>
              <a:buChar char="-"/>
            </a:pPr>
            <a:endParaRPr lang="en-US" sz="2000" dirty="0" smtClean="0"/>
          </a:p>
        </p:txBody>
      </p:sp>
    </p:spTree>
    <p:extLst>
      <p:ext uri="{BB962C8B-B14F-4D97-AF65-F5344CB8AC3E}">
        <p14:creationId xmlns:p14="http://schemas.microsoft.com/office/powerpoint/2010/main" val="2881677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pt1_02_pages.jpg"/>
          <p:cNvPicPr>
            <a:picLocks noGrp="1" noChangeAspect="1"/>
          </p:cNvPicPr>
          <p:nvPr>
            <p:ph idx="1"/>
          </p:nvPr>
        </p:nvPicPr>
        <p:blipFill>
          <a:blip r:embed="rId3" cstate="print"/>
          <a:stretch>
            <a:fillRect/>
          </a:stretch>
        </p:blipFill>
        <p:spPr>
          <a:xfrm>
            <a:off x="0" y="-11017"/>
            <a:ext cx="9144000" cy="6858000"/>
          </a:xfrm>
        </p:spPr>
      </p:pic>
      <p:sp>
        <p:nvSpPr>
          <p:cNvPr id="2" name="Title 1"/>
          <p:cNvSpPr>
            <a:spLocks noGrp="1"/>
          </p:cNvSpPr>
          <p:nvPr>
            <p:ph type="title"/>
          </p:nvPr>
        </p:nvSpPr>
        <p:spPr>
          <a:xfrm>
            <a:off x="457200" y="989856"/>
            <a:ext cx="8229600" cy="1143000"/>
          </a:xfrm>
        </p:spPr>
        <p:txBody>
          <a:bodyPr>
            <a:normAutofit/>
          </a:bodyPr>
          <a:lstStyle/>
          <a:p>
            <a:r>
              <a:rPr lang="en-US" dirty="0" smtClean="0"/>
              <a:t>AVM2 virtual machine</a:t>
            </a:r>
            <a:endParaRPr lang="en-US" dirty="0"/>
          </a:p>
        </p:txBody>
      </p:sp>
      <p:sp>
        <p:nvSpPr>
          <p:cNvPr id="5" name="TextBox 5"/>
          <p:cNvSpPr txBox="1"/>
          <p:nvPr/>
        </p:nvSpPr>
        <p:spPr>
          <a:xfrm>
            <a:off x="539552" y="1916832"/>
            <a:ext cx="7848872" cy="1015663"/>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t>Hello world AS3:</a:t>
            </a:r>
          </a:p>
          <a:p>
            <a:endParaRPr lang="en-US" sz="2000" dirty="0" smtClean="0"/>
          </a:p>
          <a:p>
            <a:pPr marL="342900" indent="-342900">
              <a:buFontTx/>
              <a:buChar char="-"/>
            </a:pPr>
            <a:endParaRPr lang="en-US" sz="2000" dirty="0" smtClean="0"/>
          </a:p>
        </p:txBody>
      </p:sp>
      <p:graphicFrame>
        <p:nvGraphicFramePr>
          <p:cNvPr id="7" name="Table 6"/>
          <p:cNvGraphicFramePr>
            <a:graphicFrameLocks noGrp="1"/>
          </p:cNvGraphicFramePr>
          <p:nvPr>
            <p:extLst>
              <p:ext uri="{D42A27DB-BD31-4B8C-83A1-F6EECF244321}">
                <p14:modId xmlns:p14="http://schemas.microsoft.com/office/powerpoint/2010/main" val="3172134671"/>
              </p:ext>
            </p:extLst>
          </p:nvPr>
        </p:nvGraphicFramePr>
        <p:xfrm>
          <a:off x="755576" y="2348880"/>
          <a:ext cx="3744416" cy="2834640"/>
        </p:xfrm>
        <a:graphic>
          <a:graphicData uri="http://schemas.openxmlformats.org/drawingml/2006/table">
            <a:tbl>
              <a:tblPr rtl="1" firstRow="1" bandRow="1">
                <a:tableStyleId>{D7AC3CCA-C797-4891-BE02-D94E43425B78}</a:tableStyleId>
              </a:tblPr>
              <a:tblGrid>
                <a:gridCol w="3744416"/>
              </a:tblGrid>
              <a:tr h="370840">
                <a:tc>
                  <a:txBody>
                    <a:bodyPr/>
                    <a:lstStyle/>
                    <a:p>
                      <a:r>
                        <a:rPr lang="en-US" sz="1200" b="0" kern="1200" dirty="0" smtClean="0">
                          <a:effectLst/>
                        </a:rPr>
                        <a:t>package {</a:t>
                      </a:r>
                    </a:p>
                    <a:p>
                      <a:r>
                        <a:rPr lang="en-US" sz="1200" b="0" kern="1200" baseline="0" dirty="0" smtClean="0">
                          <a:effectLst/>
                        </a:rPr>
                        <a:t>   </a:t>
                      </a:r>
                      <a:r>
                        <a:rPr lang="en-US" sz="1200" b="0" kern="1200" dirty="0" smtClean="0">
                          <a:effectLst/>
                        </a:rPr>
                        <a:t>import </a:t>
                      </a:r>
                      <a:r>
                        <a:rPr lang="en-US" sz="1200" b="0" kern="1200" dirty="0" err="1" smtClean="0">
                          <a:effectLst/>
                        </a:rPr>
                        <a:t>flash.text.TextField</a:t>
                      </a:r>
                      <a:r>
                        <a:rPr lang="en-US" sz="1200" b="0" kern="1200" dirty="0" smtClean="0">
                          <a:effectLst/>
                        </a:rPr>
                        <a:t>;</a:t>
                      </a:r>
                    </a:p>
                    <a:p>
                      <a:r>
                        <a:rPr lang="en-US" sz="1200" b="0" kern="1200" dirty="0" smtClean="0">
                          <a:effectLst/>
                        </a:rPr>
                        <a:t>   import </a:t>
                      </a:r>
                      <a:r>
                        <a:rPr lang="en-US" sz="1200" b="0" kern="1200" dirty="0" err="1" smtClean="0">
                          <a:effectLst/>
                        </a:rPr>
                        <a:t>flash.display.MovieClip</a:t>
                      </a:r>
                      <a:r>
                        <a:rPr lang="en-US" sz="1200" b="0" kern="1200" dirty="0" smtClean="0">
                          <a:effectLst/>
                        </a:rPr>
                        <a:t>;</a:t>
                      </a:r>
                    </a:p>
                    <a:p>
                      <a:r>
                        <a:rPr lang="en-US" sz="1200" b="0" kern="1200" dirty="0" smtClean="0">
                          <a:effectLst/>
                        </a:rPr>
                        <a:t>   </a:t>
                      </a:r>
                    </a:p>
                    <a:p>
                      <a:r>
                        <a:rPr lang="en-US" sz="1200" b="0" kern="1200" dirty="0" smtClean="0">
                          <a:effectLst/>
                        </a:rPr>
                        <a:t>   public class simple extends </a:t>
                      </a:r>
                      <a:r>
                        <a:rPr lang="en-US" sz="1200" b="0" kern="1200" dirty="0" err="1" smtClean="0">
                          <a:effectLst/>
                        </a:rPr>
                        <a:t>MovieClip</a:t>
                      </a:r>
                      <a:r>
                        <a:rPr lang="en-US" sz="1200" b="0" kern="1200" dirty="0" smtClean="0">
                          <a:effectLst/>
                        </a:rPr>
                        <a:t> </a:t>
                      </a:r>
                    </a:p>
                    <a:p>
                      <a:r>
                        <a:rPr lang="en-US" sz="1200" b="0" kern="1200" dirty="0" smtClean="0">
                          <a:effectLst/>
                        </a:rPr>
                        <a:t>   {</a:t>
                      </a:r>
                    </a:p>
                    <a:p>
                      <a:r>
                        <a:rPr lang="en-US" sz="1200" b="0" kern="1200" dirty="0" smtClean="0">
                          <a:effectLst/>
                        </a:rPr>
                        <a:t>      public function simple() </a:t>
                      </a:r>
                    </a:p>
                    <a:p>
                      <a:r>
                        <a:rPr lang="en-US" sz="1200" b="0" kern="1200" dirty="0" smtClean="0">
                          <a:effectLst/>
                        </a:rPr>
                        <a:t>      {</a:t>
                      </a:r>
                    </a:p>
                    <a:p>
                      <a:r>
                        <a:rPr lang="en-US" sz="1200" b="0" kern="1200" dirty="0" smtClean="0">
                          <a:effectLst/>
                        </a:rPr>
                        <a:t>          </a:t>
                      </a:r>
                      <a:r>
                        <a:rPr lang="en-US" sz="1200" b="0" kern="1200" dirty="0" err="1" smtClean="0">
                          <a:effectLst/>
                        </a:rPr>
                        <a:t>var</a:t>
                      </a:r>
                      <a:r>
                        <a:rPr lang="en-US" sz="1200" b="0" kern="1200" dirty="0" smtClean="0">
                          <a:effectLst/>
                        </a:rPr>
                        <a:t> </a:t>
                      </a:r>
                      <a:r>
                        <a:rPr lang="en-US" sz="1200" b="0" kern="1200" dirty="0" err="1" smtClean="0">
                          <a:effectLst/>
                        </a:rPr>
                        <a:t>availTxt:TextField</a:t>
                      </a:r>
                      <a:r>
                        <a:rPr lang="en-US" sz="1200" b="0" kern="1200" dirty="0" smtClean="0">
                          <a:effectLst/>
                        </a:rPr>
                        <a:t> = new </a:t>
                      </a:r>
                      <a:r>
                        <a:rPr lang="en-US" sz="1200" b="0" kern="1200" dirty="0" err="1" smtClean="0">
                          <a:effectLst/>
                        </a:rPr>
                        <a:t>TextField</a:t>
                      </a:r>
                      <a:r>
                        <a:rPr lang="en-US" sz="1200" b="0" kern="1200" dirty="0" smtClean="0">
                          <a:effectLst/>
                        </a:rPr>
                        <a:t>();</a:t>
                      </a:r>
                    </a:p>
                    <a:p>
                      <a:r>
                        <a:rPr lang="en-US" sz="1200" b="0" kern="1200" dirty="0" smtClean="0">
                          <a:effectLst/>
                        </a:rPr>
                        <a:t>          </a:t>
                      </a:r>
                      <a:r>
                        <a:rPr lang="en-US" sz="1200" b="0" kern="1200" dirty="0" err="1" smtClean="0">
                          <a:effectLst/>
                        </a:rPr>
                        <a:t>addChild</a:t>
                      </a:r>
                      <a:r>
                        <a:rPr lang="en-US" sz="1200" b="0" kern="1200" dirty="0" smtClean="0">
                          <a:effectLst/>
                        </a:rPr>
                        <a:t>(</a:t>
                      </a:r>
                      <a:r>
                        <a:rPr lang="en-US" sz="1200" b="0" kern="1200" dirty="0" err="1" smtClean="0">
                          <a:effectLst/>
                        </a:rPr>
                        <a:t>availTxt</a:t>
                      </a:r>
                      <a:r>
                        <a:rPr lang="en-US" sz="1200" b="0" kern="1200" dirty="0" smtClean="0">
                          <a:effectLst/>
                        </a:rPr>
                        <a:t>);</a:t>
                      </a:r>
                    </a:p>
                    <a:p>
                      <a:r>
                        <a:rPr lang="en-US" sz="1200" b="0" kern="1200" dirty="0" smtClean="0">
                          <a:effectLst/>
                        </a:rPr>
                        <a:t>          </a:t>
                      </a:r>
                      <a:r>
                        <a:rPr lang="en-US" sz="1200" b="0" kern="1200" dirty="0" err="1" smtClean="0">
                          <a:effectLst/>
                        </a:rPr>
                        <a:t>availTxt.appendText</a:t>
                      </a:r>
                      <a:r>
                        <a:rPr lang="en-US" sz="1200" b="0" kern="1200" dirty="0" smtClean="0">
                          <a:effectLst/>
                        </a:rPr>
                        <a:t>("hello action script" );		</a:t>
                      </a:r>
                    </a:p>
                    <a:p>
                      <a:r>
                        <a:rPr lang="en-US" sz="1200" b="0" kern="1200" dirty="0" smtClean="0">
                          <a:effectLst/>
                        </a:rPr>
                        <a:t>       }</a:t>
                      </a:r>
                    </a:p>
                    <a:p>
                      <a:r>
                        <a:rPr lang="en-US" sz="1200" b="0" kern="1200" dirty="0" smtClean="0">
                          <a:effectLst/>
                        </a:rPr>
                        <a:t>    }</a:t>
                      </a:r>
                    </a:p>
                    <a:p>
                      <a:r>
                        <a:rPr lang="en-US" sz="1200" b="0" kern="1200" dirty="0" smtClean="0">
                          <a:effectLst/>
                        </a:rPr>
                        <a:t>} </a:t>
                      </a:r>
                      <a:endParaRPr lang="fa-IR" sz="1200" b="0"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527815978"/>
              </p:ext>
            </p:extLst>
          </p:nvPr>
        </p:nvGraphicFramePr>
        <p:xfrm>
          <a:off x="4572000" y="2348880"/>
          <a:ext cx="4114800" cy="360040"/>
        </p:xfrm>
        <a:graphic>
          <a:graphicData uri="http://schemas.openxmlformats.org/drawingml/2006/table">
            <a:tbl>
              <a:tblPr rtl="1" firstRow="1" bandRow="1">
                <a:tableStyleId>{D7AC3CCA-C797-4891-BE02-D94E43425B78}</a:tableStyleId>
              </a:tblPr>
              <a:tblGrid>
                <a:gridCol w="4114800"/>
              </a:tblGrid>
              <a:tr h="360040">
                <a:tc>
                  <a:txBody>
                    <a:bodyPr/>
                    <a:lstStyle/>
                    <a:p>
                      <a:r>
                        <a:rPr lang="en-US" sz="1200" b="0" kern="1200" dirty="0" smtClean="0">
                          <a:solidFill>
                            <a:schemeClr val="dk1"/>
                          </a:solidFill>
                          <a:effectLst/>
                          <a:latin typeface="+mn-lt"/>
                          <a:ea typeface="+mn-ea"/>
                          <a:cs typeface="+mn-cs"/>
                        </a:rPr>
                        <a:t>C:\flex_sdk_4.6_2\bin&gt;mxmlc simple.as</a:t>
                      </a:r>
                    </a:p>
                  </a:txBody>
                  <a:tcPr/>
                </a:tc>
              </a:tr>
            </a:tbl>
          </a:graphicData>
        </a:graphic>
      </p:graphicFrame>
      <p:pic>
        <p:nvPicPr>
          <p:cNvPr id="9" name="Picture 8"/>
          <p:cNvPicPr/>
          <p:nvPr/>
        </p:nvPicPr>
        <p:blipFill>
          <a:blip r:embed="rId4"/>
          <a:stretch>
            <a:fillRect/>
          </a:stretch>
        </p:blipFill>
        <p:spPr>
          <a:xfrm>
            <a:off x="4644008" y="2780928"/>
            <a:ext cx="3930015" cy="2320290"/>
          </a:xfrm>
          <a:prstGeom prst="rect">
            <a:avLst/>
          </a:prstGeom>
        </p:spPr>
      </p:pic>
    </p:spTree>
    <p:extLst>
      <p:ext uri="{BB962C8B-B14F-4D97-AF65-F5344CB8AC3E}">
        <p14:creationId xmlns:p14="http://schemas.microsoft.com/office/powerpoint/2010/main" val="188978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pt1_02_pages.jpg"/>
          <p:cNvPicPr>
            <a:picLocks noGrp="1" noChangeAspect="1"/>
          </p:cNvPicPr>
          <p:nvPr>
            <p:ph idx="1"/>
          </p:nvPr>
        </p:nvPicPr>
        <p:blipFill>
          <a:blip r:embed="rId3" cstate="print"/>
          <a:stretch>
            <a:fillRect/>
          </a:stretch>
        </p:blipFill>
        <p:spPr>
          <a:xfrm>
            <a:off x="0" y="-11017"/>
            <a:ext cx="9144000" cy="6858000"/>
          </a:xfrm>
        </p:spPr>
      </p:pic>
      <p:sp>
        <p:nvSpPr>
          <p:cNvPr id="2" name="Title 1"/>
          <p:cNvSpPr>
            <a:spLocks noGrp="1"/>
          </p:cNvSpPr>
          <p:nvPr>
            <p:ph type="title"/>
          </p:nvPr>
        </p:nvSpPr>
        <p:spPr>
          <a:xfrm>
            <a:off x="457200" y="989856"/>
            <a:ext cx="8229600" cy="1143000"/>
          </a:xfrm>
        </p:spPr>
        <p:txBody>
          <a:bodyPr>
            <a:normAutofit/>
          </a:bodyPr>
          <a:lstStyle/>
          <a:p>
            <a:r>
              <a:rPr lang="en-US" dirty="0" smtClean="0"/>
              <a:t>AVM2 virtual machine</a:t>
            </a:r>
            <a:endParaRPr lang="en-US" dirty="0"/>
          </a:p>
        </p:txBody>
      </p:sp>
      <p:sp>
        <p:nvSpPr>
          <p:cNvPr id="5" name="TextBox 5"/>
          <p:cNvSpPr txBox="1"/>
          <p:nvPr/>
        </p:nvSpPr>
        <p:spPr>
          <a:xfrm>
            <a:off x="539552" y="1916832"/>
            <a:ext cx="7848872" cy="1015663"/>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dirty="0" smtClean="0"/>
          </a:p>
          <a:p>
            <a:endParaRPr lang="en-US" sz="2000" dirty="0" smtClean="0"/>
          </a:p>
          <a:p>
            <a:pPr marL="342900" indent="-342900">
              <a:buFontTx/>
              <a:buChar char="-"/>
            </a:pPr>
            <a:endParaRPr lang="en-US" sz="2000" dirty="0" smtClean="0"/>
          </a:p>
        </p:txBody>
      </p:sp>
      <p:grpSp>
        <p:nvGrpSpPr>
          <p:cNvPr id="32" name="Group 31"/>
          <p:cNvGrpSpPr/>
          <p:nvPr/>
        </p:nvGrpSpPr>
        <p:grpSpPr>
          <a:xfrm>
            <a:off x="1115616" y="2276872"/>
            <a:ext cx="6733276" cy="2952328"/>
            <a:chOff x="0" y="0"/>
            <a:chExt cx="5903043" cy="2588812"/>
          </a:xfrm>
        </p:grpSpPr>
        <p:sp>
          <p:nvSpPr>
            <p:cNvPr id="33" name="Rectangle 32"/>
            <p:cNvSpPr>
              <a:spLocks noChangeArrowheads="1"/>
            </p:cNvSpPr>
            <p:nvPr/>
          </p:nvSpPr>
          <p:spPr bwMode="auto">
            <a:xfrm>
              <a:off x="4436828" y="516835"/>
              <a:ext cx="1466215" cy="1828800"/>
            </a:xfrm>
            <a:prstGeom prst="rect">
              <a:avLst/>
            </a:prstGeom>
            <a:gradFill rotWithShape="0">
              <a:gsLst>
                <a:gs pos="0">
                  <a:schemeClr val="accent6">
                    <a:lumMod val="60000"/>
                    <a:lumOff val="40000"/>
                  </a:schemeClr>
                </a:gs>
                <a:gs pos="50000">
                  <a:schemeClr val="accent6">
                    <a:lumMod val="20000"/>
                    <a:lumOff val="80000"/>
                  </a:schemeClr>
                </a:gs>
                <a:gs pos="100000">
                  <a:schemeClr val="accent6">
                    <a:lumMod val="60000"/>
                    <a:lumOff val="40000"/>
                  </a:schemeClr>
                </a:gs>
              </a:gsLst>
              <a:lin ang="18900000" scaled="1"/>
            </a:gradFill>
            <a:ln w="12700">
              <a:solidFill>
                <a:schemeClr val="accent6">
                  <a:lumMod val="60000"/>
                  <a:lumOff val="40000"/>
                </a:schemeClr>
              </a:solidFill>
              <a:miter lim="800000"/>
              <a:headEnd/>
              <a:tailEnd/>
            </a:ln>
            <a:effectLst>
              <a:outerShdw dist="28398" dir="3806097" algn="ctr" rotWithShape="0">
                <a:schemeClr val="accent6">
                  <a:lumMod val="50000"/>
                  <a:lumOff val="0"/>
                  <a:alpha val="50000"/>
                </a:schemeClr>
              </a:outerShdw>
            </a:effec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1100">
                  <a:effectLst/>
                  <a:latin typeface="Calibri" panose="020F0502020204030204" pitchFamily="34" charset="0"/>
                  <a:ea typeface="Calibri" panose="020F0502020204030204" pitchFamily="34" charset="0"/>
                  <a:cs typeface="Arial" panose="020B0604020202020204" pitchFamily="34" charset="0"/>
                </a:rPr>
                <a:t>Browser</a:t>
              </a:r>
            </a:p>
          </p:txBody>
        </p:sp>
        <p:sp>
          <p:nvSpPr>
            <p:cNvPr id="34" name="Rectangle 33"/>
            <p:cNvSpPr>
              <a:spLocks noChangeArrowheads="1"/>
            </p:cNvSpPr>
            <p:nvPr/>
          </p:nvSpPr>
          <p:spPr bwMode="auto">
            <a:xfrm>
              <a:off x="4540195" y="763325"/>
              <a:ext cx="1259205" cy="1466850"/>
            </a:xfrm>
            <a:prstGeom prst="rect">
              <a:avLst/>
            </a:prstGeom>
            <a:gradFill rotWithShape="0">
              <a:gsLst>
                <a:gs pos="0">
                  <a:schemeClr val="lt1">
                    <a:lumMod val="100000"/>
                    <a:lumOff val="0"/>
                  </a:schemeClr>
                </a:gs>
                <a:gs pos="100000">
                  <a:schemeClr val="accent5">
                    <a:lumMod val="40000"/>
                    <a:lumOff val="60000"/>
                  </a:schemeClr>
                </a:gs>
              </a:gsLst>
              <a:lin ang="5400000" scaled="1"/>
            </a:gradFill>
            <a:ln w="12700">
              <a:solidFill>
                <a:schemeClr val="accent5">
                  <a:lumMod val="60000"/>
                  <a:lumOff val="40000"/>
                </a:schemeClr>
              </a:solidFill>
              <a:miter lim="800000"/>
              <a:headEnd/>
              <a:tailEnd/>
            </a:ln>
            <a:effectLst>
              <a:outerShdw dist="28398" dir="3806097" algn="ctr" rotWithShape="0">
                <a:schemeClr val="accent5">
                  <a:lumMod val="50000"/>
                  <a:lumOff val="0"/>
                  <a:alpha val="50000"/>
                </a:schemeClr>
              </a:outerShdw>
            </a:effectLst>
          </p:spPr>
          <p:txBody>
            <a:bodyPr rot="0" vert="horz" wrap="square" lIns="91440" tIns="45720" rIns="91440" bIns="45720" anchor="t" anchorCtr="0" upright="1">
              <a:noAutofit/>
            </a:bodyPr>
            <a:lstStyle/>
            <a:p>
              <a:pPr marL="0" marR="0">
                <a:lnSpc>
                  <a:spcPct val="115000"/>
                </a:lnSpc>
                <a:spcBef>
                  <a:spcPts val="0"/>
                </a:spcBef>
                <a:spcAft>
                  <a:spcPts val="1000"/>
                </a:spcAft>
              </a:pPr>
              <a:r>
                <a:rPr lang="en-US" sz="1100">
                  <a:effectLst/>
                  <a:latin typeface="Calibri" panose="020F0502020204030204" pitchFamily="34" charset="0"/>
                  <a:ea typeface="Calibri" panose="020F0502020204030204" pitchFamily="34" charset="0"/>
                  <a:cs typeface="Arial" panose="020B0604020202020204" pitchFamily="34" charset="0"/>
                </a:rPr>
                <a:t>Flash Player Plugin</a:t>
              </a:r>
            </a:p>
          </p:txBody>
        </p:sp>
        <p:sp>
          <p:nvSpPr>
            <p:cNvPr id="35" name="Text Box 61"/>
            <p:cNvSpPr txBox="1">
              <a:spLocks noChangeArrowheads="1"/>
            </p:cNvSpPr>
            <p:nvPr/>
          </p:nvSpPr>
          <p:spPr bwMode="auto">
            <a:xfrm>
              <a:off x="119270" y="866692"/>
              <a:ext cx="1259205" cy="1440180"/>
            </a:xfrm>
            <a:prstGeom prst="rect">
              <a:avLst/>
            </a:prstGeom>
            <a:gradFill rotWithShape="0">
              <a:gsLst>
                <a:gs pos="0">
                  <a:schemeClr val="lt1">
                    <a:lumMod val="100000"/>
                    <a:lumOff val="0"/>
                  </a:schemeClr>
                </a:gs>
                <a:gs pos="100000">
                  <a:schemeClr val="accent6">
                    <a:lumMod val="40000"/>
                    <a:lumOff val="60000"/>
                  </a:schemeClr>
                </a:gs>
              </a:gsLst>
              <a:lin ang="5400000" scaled="1"/>
            </a:gradFill>
            <a:ln w="12700">
              <a:solidFill>
                <a:schemeClr val="accent6">
                  <a:lumMod val="60000"/>
                  <a:lumOff val="40000"/>
                </a:schemeClr>
              </a:solidFill>
              <a:miter lim="800000"/>
              <a:headEnd/>
              <a:tailEnd/>
            </a:ln>
            <a:effectLst>
              <a:outerShdw dist="28398" dir="3806097" algn="ctr" rotWithShape="0">
                <a:schemeClr val="accent6">
                  <a:lumMod val="50000"/>
                  <a:lumOff val="0"/>
                  <a:alpha val="50000"/>
                </a:schemeClr>
              </a:outerShdw>
            </a:effectLst>
          </p:spPr>
          <p:txBody>
            <a:bodyPr rot="0" vert="horz" wrap="square" lIns="91440" tIns="45720" rIns="91440" bIns="45720" anchor="t" anchorCtr="0" upright="1">
              <a:noAutofit/>
            </a:bodyPr>
            <a:lstStyle/>
            <a:p>
              <a:pPr marL="0" marR="0">
                <a:lnSpc>
                  <a:spcPct val="115000"/>
                </a:lnSpc>
                <a:spcBef>
                  <a:spcPts val="0"/>
                </a:spcBef>
                <a:spcAft>
                  <a:spcPts val="0"/>
                </a:spcAft>
              </a:pPr>
              <a:r>
                <a:rPr lang="en-US" sz="500" b="1">
                  <a:effectLst/>
                  <a:latin typeface="Calibri" panose="020F0502020204030204" pitchFamily="34" charset="0"/>
                  <a:ea typeface="Calibri" panose="020F0502020204030204" pitchFamily="34" charset="0"/>
                  <a:cs typeface="B Nazanin" panose="00000400000000000000" pitchFamily="2" charset="-78"/>
                </a:rPr>
                <a:t>package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500" b="1">
                  <a:effectLst/>
                  <a:latin typeface="Calibri" panose="020F0502020204030204" pitchFamily="34" charset="0"/>
                  <a:ea typeface="Calibri" panose="020F0502020204030204" pitchFamily="34" charset="0"/>
                  <a:cs typeface="B Nazanin" panose="00000400000000000000" pitchFamily="2" charset="-78"/>
                </a:rPr>
                <a:t>  import flash.text.TextField;</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500" b="1">
                  <a:effectLst/>
                  <a:latin typeface="Calibri" panose="020F0502020204030204" pitchFamily="34" charset="0"/>
                  <a:ea typeface="Calibri" panose="020F0502020204030204" pitchFamily="34" charset="0"/>
                  <a:cs typeface="B Nazanin" panose="00000400000000000000" pitchFamily="2" charset="-78"/>
                </a:rPr>
                <a:t>  import flash.display.MovieClip;</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500" b="1">
                  <a:effectLst/>
                  <a:latin typeface="Calibri" panose="020F0502020204030204" pitchFamily="34" charset="0"/>
                  <a:ea typeface="Calibri" panose="020F0502020204030204" pitchFamily="34" charset="0"/>
                  <a:cs typeface="B Nazanin" panose="00000400000000000000" pitchFamily="2" charset="-78"/>
                </a:rPr>
                <a:t>  public class simple extends MovieClip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500" b="1">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500" b="1">
                  <a:effectLst/>
                  <a:latin typeface="Calibri" panose="020F0502020204030204" pitchFamily="34" charset="0"/>
                  <a:ea typeface="Calibri" panose="020F0502020204030204" pitchFamily="34" charset="0"/>
                  <a:cs typeface="B Nazanin" panose="00000400000000000000" pitchFamily="2" charset="-78"/>
                </a:rPr>
                <a:t>  public function simple()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500" b="1">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500" b="1">
                  <a:effectLst/>
                  <a:latin typeface="Calibri" panose="020F0502020204030204" pitchFamily="34" charset="0"/>
                  <a:ea typeface="Calibri" panose="020F0502020204030204" pitchFamily="34" charset="0"/>
                  <a:cs typeface="B Nazanin" panose="00000400000000000000" pitchFamily="2" charset="-78"/>
                </a:rPr>
                <a:t>     var availTxt:TextField = new TextField();</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500" b="1">
                  <a:effectLst/>
                  <a:latin typeface="Calibri" panose="020F0502020204030204" pitchFamily="34" charset="0"/>
                  <a:ea typeface="Calibri" panose="020F0502020204030204" pitchFamily="34" charset="0"/>
                  <a:cs typeface="B Nazanin" panose="00000400000000000000" pitchFamily="2" charset="-78"/>
                </a:rPr>
                <a:t>     addChild(availTxt);</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500" b="1">
                  <a:effectLst/>
                  <a:latin typeface="Calibri" panose="020F0502020204030204" pitchFamily="34" charset="0"/>
                  <a:ea typeface="Calibri" panose="020F0502020204030204" pitchFamily="34" charset="0"/>
                  <a:cs typeface="B Nazanin" panose="00000400000000000000" pitchFamily="2" charset="-78"/>
                </a:rPr>
                <a:t>     availTxt.appendText("hello action script"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500" b="1">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500" b="1">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500" b="1">
                  <a:effectLst/>
                  <a:latin typeface="Calibri" panose="020F0502020204030204" pitchFamily="34" charset="0"/>
                  <a:ea typeface="Calibri" panose="020F0502020204030204" pitchFamily="34" charset="0"/>
                  <a:cs typeface="B Nazanin" panose="00000400000000000000" pitchFamily="2" charset="-78"/>
                </a:rPr>
                <a:t>}</a:t>
              </a:r>
              <a:r>
                <a:rPr lang="en-US" sz="500">
                  <a:effectLst/>
                  <a:latin typeface="Calibri" panose="020F0502020204030204" pitchFamily="34" charset="0"/>
                  <a:ea typeface="Calibri" panose="020F0502020204030204" pitchFamily="34" charset="0"/>
                  <a:cs typeface="B Nazanin" panose="00000400000000000000" pitchFamily="2" charset="-78"/>
                </a:rPr>
                <a:t> </a:t>
              </a:r>
              <a:r>
                <a:rPr lang="en-US" sz="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sp>
          <p:nvSpPr>
            <p:cNvPr id="36" name="Text Box 77"/>
            <p:cNvSpPr txBox="1">
              <a:spLocks noChangeArrowheads="1"/>
            </p:cNvSpPr>
            <p:nvPr/>
          </p:nvSpPr>
          <p:spPr bwMode="auto">
            <a:xfrm>
              <a:off x="0" y="568276"/>
              <a:ext cx="784860" cy="2844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just">
                <a:lnSpc>
                  <a:spcPct val="115000"/>
                </a:lnSpc>
                <a:spcBef>
                  <a:spcPts val="0"/>
                </a:spcBef>
                <a:spcAft>
                  <a:spcPts val="1000"/>
                </a:spcAft>
              </a:pPr>
              <a:r>
                <a:rPr lang="en-US" sz="1100" dirty="0">
                  <a:effectLst/>
                  <a:latin typeface="Calibri" panose="020F0502020204030204" pitchFamily="34" charset="0"/>
                  <a:ea typeface="Calibri" panose="020F0502020204030204" pitchFamily="34" charset="0"/>
                  <a:cs typeface="Arial" panose="020B0604020202020204" pitchFamily="34" charset="0"/>
                </a:rPr>
                <a:t>.as source</a:t>
              </a:r>
            </a:p>
          </p:txBody>
        </p:sp>
        <p:grpSp>
          <p:nvGrpSpPr>
            <p:cNvPr id="37" name="Group 36"/>
            <p:cNvGrpSpPr/>
            <p:nvPr/>
          </p:nvGrpSpPr>
          <p:grpSpPr>
            <a:xfrm>
              <a:off x="2409245" y="55659"/>
              <a:ext cx="1379855" cy="2533153"/>
              <a:chOff x="0" y="0"/>
              <a:chExt cx="1379855" cy="2533153"/>
            </a:xfrm>
          </p:grpSpPr>
          <p:sp>
            <p:nvSpPr>
              <p:cNvPr id="43" name="Rectangle 42"/>
              <p:cNvSpPr>
                <a:spLocks noChangeArrowheads="1"/>
              </p:cNvSpPr>
              <p:nvPr/>
            </p:nvSpPr>
            <p:spPr bwMode="auto">
              <a:xfrm>
                <a:off x="0" y="0"/>
                <a:ext cx="1379855" cy="259080"/>
              </a:xfrm>
              <a:prstGeom prst="rect">
                <a:avLst/>
              </a:prstGeom>
              <a:gradFill rotWithShape="0">
                <a:gsLst>
                  <a:gs pos="0">
                    <a:schemeClr val="accent6">
                      <a:lumMod val="60000"/>
                      <a:lumOff val="40000"/>
                    </a:schemeClr>
                  </a:gs>
                  <a:gs pos="50000">
                    <a:schemeClr val="accent6">
                      <a:lumMod val="20000"/>
                      <a:lumOff val="80000"/>
                    </a:schemeClr>
                  </a:gs>
                  <a:gs pos="100000">
                    <a:schemeClr val="accent6">
                      <a:lumMod val="60000"/>
                      <a:lumOff val="40000"/>
                    </a:schemeClr>
                  </a:gs>
                </a:gsLst>
                <a:lin ang="18900000" scaled="1"/>
              </a:gradFill>
              <a:ln w="12700">
                <a:solidFill>
                  <a:schemeClr val="accent6">
                    <a:lumMod val="60000"/>
                    <a:lumOff val="40000"/>
                  </a:schemeClr>
                </a:solidFill>
                <a:miter lim="800000"/>
                <a:headEnd/>
                <a:tailEnd/>
              </a:ln>
              <a:effectLst>
                <a:outerShdw dist="28398" dir="3806097" algn="ctr" rotWithShape="0">
                  <a:schemeClr val="accent6">
                    <a:lumMod val="50000"/>
                    <a:lumOff val="0"/>
                    <a:alpha val="50000"/>
                  </a:schemeClr>
                </a:outerShdw>
              </a:effec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1000" dirty="0" err="1">
                    <a:effectLst/>
                    <a:latin typeface="Calibri" panose="020F0502020204030204" pitchFamily="34" charset="0"/>
                    <a:ea typeface="Calibri" panose="020F0502020204030204" pitchFamily="34" charset="0"/>
                    <a:cs typeface="B Nazanin" panose="00000400000000000000" pitchFamily="2" charset="-78"/>
                  </a:rPr>
                  <a:t>Swf</a:t>
                </a:r>
                <a:r>
                  <a:rPr lang="en-US" sz="1000" dirty="0">
                    <a:effectLst/>
                    <a:latin typeface="Calibri" panose="020F0502020204030204" pitchFamily="34" charset="0"/>
                    <a:ea typeface="Calibri" panose="020F0502020204030204" pitchFamily="34" charset="0"/>
                    <a:cs typeface="B Nazanin" panose="00000400000000000000" pitchFamily="2" charset="-78"/>
                  </a:rPr>
                  <a:t> Header</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4" name="Rectangle 43"/>
              <p:cNvSpPr>
                <a:spLocks noChangeArrowheads="1"/>
              </p:cNvSpPr>
              <p:nvPr/>
            </p:nvSpPr>
            <p:spPr bwMode="auto">
              <a:xfrm>
                <a:off x="0" y="278296"/>
                <a:ext cx="1379855" cy="259080"/>
              </a:xfrm>
              <a:prstGeom prst="rect">
                <a:avLst/>
              </a:prstGeom>
              <a:gradFill rotWithShape="0">
                <a:gsLst>
                  <a:gs pos="0">
                    <a:schemeClr val="accent6">
                      <a:lumMod val="60000"/>
                      <a:lumOff val="40000"/>
                    </a:schemeClr>
                  </a:gs>
                  <a:gs pos="50000">
                    <a:schemeClr val="accent6">
                      <a:lumMod val="20000"/>
                      <a:lumOff val="80000"/>
                    </a:schemeClr>
                  </a:gs>
                  <a:gs pos="100000">
                    <a:schemeClr val="accent6">
                      <a:lumMod val="60000"/>
                      <a:lumOff val="40000"/>
                    </a:schemeClr>
                  </a:gs>
                </a:gsLst>
                <a:lin ang="18900000" scaled="1"/>
              </a:gradFill>
              <a:ln w="12700">
                <a:solidFill>
                  <a:schemeClr val="accent6">
                    <a:lumMod val="60000"/>
                    <a:lumOff val="40000"/>
                  </a:schemeClr>
                </a:solidFill>
                <a:miter lim="800000"/>
                <a:headEnd/>
                <a:tailEnd/>
              </a:ln>
              <a:effectLst>
                <a:outerShdw dist="28398" dir="3806097" algn="ctr" rotWithShape="0">
                  <a:schemeClr val="accent6">
                    <a:lumMod val="50000"/>
                    <a:lumOff val="0"/>
                    <a:alpha val="50000"/>
                  </a:schemeClr>
                </a:outerShdw>
              </a:effec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B Nazanin" panose="00000400000000000000" pitchFamily="2" charset="-78"/>
                  </a:rPr>
                  <a:t>FileAttributes</a:t>
                </a:r>
                <a:r>
                  <a:rPr lang="en-US" sz="900">
                    <a:effectLst/>
                    <a:latin typeface="Calibri" panose="020F0502020204030204" pitchFamily="34" charset="0"/>
                    <a:ea typeface="Calibri" panose="020F0502020204030204" pitchFamily="34" charset="0"/>
                    <a:cs typeface="Arial" panose="020B0604020202020204" pitchFamily="34" charset="0"/>
                  </a:rPr>
                  <a:t> Tag</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sp>
            <p:nvSpPr>
              <p:cNvPr id="45" name="Rectangle 44"/>
              <p:cNvSpPr>
                <a:spLocks noChangeArrowheads="1"/>
              </p:cNvSpPr>
              <p:nvPr/>
            </p:nvSpPr>
            <p:spPr bwMode="auto">
              <a:xfrm>
                <a:off x="0" y="540689"/>
                <a:ext cx="1379855" cy="259080"/>
              </a:xfrm>
              <a:prstGeom prst="rect">
                <a:avLst/>
              </a:prstGeom>
              <a:gradFill rotWithShape="0">
                <a:gsLst>
                  <a:gs pos="0">
                    <a:schemeClr val="accent6">
                      <a:lumMod val="60000"/>
                      <a:lumOff val="40000"/>
                    </a:schemeClr>
                  </a:gs>
                  <a:gs pos="50000">
                    <a:schemeClr val="accent6">
                      <a:lumMod val="20000"/>
                      <a:lumOff val="80000"/>
                    </a:schemeClr>
                  </a:gs>
                  <a:gs pos="100000">
                    <a:schemeClr val="accent6">
                      <a:lumMod val="60000"/>
                      <a:lumOff val="40000"/>
                    </a:schemeClr>
                  </a:gs>
                </a:gsLst>
                <a:lin ang="18900000" scaled="1"/>
              </a:gradFill>
              <a:ln w="12700">
                <a:solidFill>
                  <a:schemeClr val="accent6">
                    <a:lumMod val="60000"/>
                    <a:lumOff val="40000"/>
                  </a:schemeClr>
                </a:solidFill>
                <a:miter lim="800000"/>
                <a:headEnd/>
                <a:tailEnd/>
              </a:ln>
              <a:effectLst>
                <a:outerShdw dist="28398" dir="3806097" algn="ctr" rotWithShape="0">
                  <a:schemeClr val="accent6">
                    <a:lumMod val="50000"/>
                    <a:lumOff val="0"/>
                    <a:alpha val="50000"/>
                  </a:schemeClr>
                </a:outerShdw>
              </a:effec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B Nazanin" panose="00000400000000000000" pitchFamily="2" charset="-78"/>
                  </a:rPr>
                  <a:t>X Tag </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sp>
            <p:nvSpPr>
              <p:cNvPr id="46" name="Rectangle 45"/>
              <p:cNvSpPr>
                <a:spLocks noChangeArrowheads="1"/>
              </p:cNvSpPr>
              <p:nvPr/>
            </p:nvSpPr>
            <p:spPr bwMode="auto">
              <a:xfrm>
                <a:off x="0" y="795131"/>
                <a:ext cx="1379855" cy="259080"/>
              </a:xfrm>
              <a:prstGeom prst="rect">
                <a:avLst/>
              </a:prstGeom>
              <a:gradFill rotWithShape="0">
                <a:gsLst>
                  <a:gs pos="0">
                    <a:schemeClr val="accent6">
                      <a:lumMod val="60000"/>
                      <a:lumOff val="40000"/>
                    </a:schemeClr>
                  </a:gs>
                  <a:gs pos="50000">
                    <a:schemeClr val="accent6">
                      <a:lumMod val="20000"/>
                      <a:lumOff val="80000"/>
                    </a:schemeClr>
                  </a:gs>
                  <a:gs pos="100000">
                    <a:schemeClr val="accent6">
                      <a:lumMod val="60000"/>
                      <a:lumOff val="40000"/>
                    </a:schemeClr>
                  </a:gs>
                </a:gsLst>
                <a:lin ang="18900000" scaled="1"/>
              </a:gradFill>
              <a:ln w="12700">
                <a:solidFill>
                  <a:schemeClr val="accent6">
                    <a:lumMod val="60000"/>
                    <a:lumOff val="40000"/>
                  </a:schemeClr>
                </a:solidFill>
                <a:miter lim="800000"/>
                <a:headEnd/>
                <a:tailEnd/>
              </a:ln>
              <a:effectLst>
                <a:outerShdw dist="28398" dir="3806097" algn="ctr" rotWithShape="0">
                  <a:schemeClr val="accent6">
                    <a:lumMod val="50000"/>
                    <a:lumOff val="0"/>
                    <a:alpha val="50000"/>
                  </a:schemeClr>
                </a:outerShdw>
              </a:effec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B Nazanin" panose="00000400000000000000" pitchFamily="2" charset="-78"/>
                  </a:rPr>
                  <a:t>… Tag </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sp>
            <p:nvSpPr>
              <p:cNvPr id="47" name="Rectangle 46"/>
              <p:cNvSpPr>
                <a:spLocks noChangeArrowheads="1"/>
              </p:cNvSpPr>
              <p:nvPr/>
            </p:nvSpPr>
            <p:spPr bwMode="auto">
              <a:xfrm>
                <a:off x="0" y="1041621"/>
                <a:ext cx="1379855" cy="1207135"/>
              </a:xfrm>
              <a:prstGeom prst="rect">
                <a:avLst/>
              </a:prstGeom>
              <a:gradFill rotWithShape="0">
                <a:gsLst>
                  <a:gs pos="0">
                    <a:schemeClr val="accent6">
                      <a:lumMod val="60000"/>
                      <a:lumOff val="40000"/>
                    </a:schemeClr>
                  </a:gs>
                  <a:gs pos="50000">
                    <a:schemeClr val="accent6">
                      <a:lumMod val="20000"/>
                      <a:lumOff val="80000"/>
                    </a:schemeClr>
                  </a:gs>
                  <a:gs pos="100000">
                    <a:schemeClr val="accent6">
                      <a:lumMod val="60000"/>
                      <a:lumOff val="40000"/>
                    </a:schemeClr>
                  </a:gs>
                </a:gsLst>
                <a:lin ang="18900000" scaled="1"/>
              </a:gradFill>
              <a:ln w="12700">
                <a:solidFill>
                  <a:schemeClr val="accent6">
                    <a:lumMod val="60000"/>
                    <a:lumOff val="40000"/>
                  </a:schemeClr>
                </a:solidFill>
                <a:miter lim="800000"/>
                <a:headEnd/>
                <a:tailEnd/>
              </a:ln>
              <a:effectLst>
                <a:outerShdw dist="28398" dir="3806097" algn="ctr" rotWithShape="0">
                  <a:schemeClr val="accent6">
                    <a:lumMod val="50000"/>
                    <a:lumOff val="0"/>
                    <a:alpha val="50000"/>
                  </a:schemeClr>
                </a:outerShdw>
              </a:effec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B Nazanin" panose="00000400000000000000" pitchFamily="2" charset="-78"/>
                  </a:rPr>
                  <a:t>DoABC Tag </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sp>
            <p:nvSpPr>
              <p:cNvPr id="48" name="Rectangle 47"/>
              <p:cNvSpPr>
                <a:spLocks noChangeArrowheads="1"/>
              </p:cNvSpPr>
              <p:nvPr/>
            </p:nvSpPr>
            <p:spPr bwMode="auto">
              <a:xfrm>
                <a:off x="0" y="2274073"/>
                <a:ext cx="1379855" cy="259080"/>
              </a:xfrm>
              <a:prstGeom prst="rect">
                <a:avLst/>
              </a:prstGeom>
              <a:gradFill rotWithShape="0">
                <a:gsLst>
                  <a:gs pos="0">
                    <a:schemeClr val="accent6">
                      <a:lumMod val="60000"/>
                      <a:lumOff val="40000"/>
                    </a:schemeClr>
                  </a:gs>
                  <a:gs pos="50000">
                    <a:schemeClr val="accent6">
                      <a:lumMod val="20000"/>
                      <a:lumOff val="80000"/>
                    </a:schemeClr>
                  </a:gs>
                  <a:gs pos="100000">
                    <a:schemeClr val="accent6">
                      <a:lumMod val="60000"/>
                      <a:lumOff val="40000"/>
                    </a:schemeClr>
                  </a:gs>
                </a:gsLst>
                <a:lin ang="18900000" scaled="1"/>
              </a:gradFill>
              <a:ln w="12700">
                <a:solidFill>
                  <a:schemeClr val="accent6">
                    <a:lumMod val="60000"/>
                    <a:lumOff val="40000"/>
                  </a:schemeClr>
                </a:solidFill>
                <a:miter lim="800000"/>
                <a:headEnd/>
                <a:tailEnd/>
              </a:ln>
              <a:effectLst>
                <a:outerShdw dist="28398" dir="3806097" algn="ctr" rotWithShape="0">
                  <a:schemeClr val="accent6">
                    <a:lumMod val="50000"/>
                    <a:lumOff val="0"/>
                    <a:alpha val="50000"/>
                  </a:schemeClr>
                </a:outerShdw>
              </a:effec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B Nazanin" panose="00000400000000000000" pitchFamily="2" charset="-78"/>
                  </a:rPr>
                  <a:t>End Tag</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sp>
            <p:nvSpPr>
              <p:cNvPr id="49" name="Rectangle 48"/>
              <p:cNvSpPr>
                <a:spLocks noChangeArrowheads="1"/>
              </p:cNvSpPr>
              <p:nvPr/>
            </p:nvSpPr>
            <p:spPr bwMode="auto">
              <a:xfrm>
                <a:off x="55659" y="1248355"/>
                <a:ext cx="1285240" cy="965835"/>
              </a:xfrm>
              <a:prstGeom prst="rect">
                <a:avLst/>
              </a:prstGeom>
              <a:gradFill rotWithShape="0">
                <a:gsLst>
                  <a:gs pos="0">
                    <a:schemeClr val="lt1">
                      <a:lumMod val="100000"/>
                      <a:lumOff val="0"/>
                    </a:schemeClr>
                  </a:gs>
                  <a:gs pos="100000">
                    <a:schemeClr val="accent5">
                      <a:lumMod val="40000"/>
                      <a:lumOff val="60000"/>
                    </a:schemeClr>
                  </a:gs>
                </a:gsLst>
                <a:lin ang="5400000" scaled="1"/>
              </a:gradFill>
              <a:ln w="12700">
                <a:solidFill>
                  <a:schemeClr val="accent5">
                    <a:lumMod val="60000"/>
                    <a:lumOff val="40000"/>
                  </a:schemeClr>
                </a:solidFill>
                <a:miter lim="800000"/>
                <a:headEnd/>
                <a:tailEnd/>
              </a:ln>
              <a:effectLst>
                <a:outerShdw dist="28398" dir="3806097" algn="ctr" rotWithShape="0">
                  <a:schemeClr val="accent5">
                    <a:lumMod val="50000"/>
                    <a:lumOff val="0"/>
                    <a:alpha val="50000"/>
                  </a:schemeClr>
                </a:outerShdw>
              </a:effec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1100">
                    <a:effectLst/>
                    <a:latin typeface="Calibri" panose="020F0502020204030204" pitchFamily="34" charset="0"/>
                    <a:ea typeface="Calibri" panose="020F0502020204030204" pitchFamily="34" charset="0"/>
                    <a:cs typeface="Arial" panose="020B0604020202020204" pitchFamily="34" charset="0"/>
                  </a:rPr>
                  <a:t>ABCFile</a:t>
                </a:r>
              </a:p>
            </p:txBody>
          </p:sp>
          <p:sp>
            <p:nvSpPr>
              <p:cNvPr id="50" name="Rectangle 49"/>
              <p:cNvSpPr>
                <a:spLocks noChangeArrowheads="1"/>
              </p:cNvSpPr>
              <p:nvPr/>
            </p:nvSpPr>
            <p:spPr bwMode="auto">
              <a:xfrm>
                <a:off x="135173" y="1709531"/>
                <a:ext cx="1130300" cy="215900"/>
              </a:xfrm>
              <a:prstGeom prst="rect">
                <a:avLst/>
              </a:prstGeom>
              <a:gradFill rotWithShape="0">
                <a:gsLst>
                  <a:gs pos="0">
                    <a:schemeClr val="accent5">
                      <a:lumMod val="60000"/>
                      <a:lumOff val="40000"/>
                    </a:schemeClr>
                  </a:gs>
                  <a:gs pos="50000">
                    <a:schemeClr val="accent5">
                      <a:lumMod val="100000"/>
                      <a:lumOff val="0"/>
                    </a:schemeClr>
                  </a:gs>
                  <a:gs pos="100000">
                    <a:schemeClr val="accent5">
                      <a:lumMod val="60000"/>
                      <a:lumOff val="40000"/>
                    </a:schemeClr>
                  </a:gs>
                </a:gsLst>
                <a:lin ang="5400000" scaled="1"/>
              </a:gradFill>
              <a:ln w="12700">
                <a:solidFill>
                  <a:schemeClr val="accent5">
                    <a:lumMod val="100000"/>
                    <a:lumOff val="0"/>
                  </a:schemeClr>
                </a:solidFill>
                <a:miter lim="800000"/>
                <a:headEnd/>
                <a:tailEnd/>
              </a:ln>
              <a:effectLst>
                <a:outerShdw dist="28398" dir="3806097" algn="ctr" rotWithShape="0">
                  <a:schemeClr val="accent5">
                    <a:lumMod val="50000"/>
                    <a:lumOff val="0"/>
                  </a:schemeClr>
                </a:outerShdw>
              </a:effectLst>
            </p:spPr>
            <p:txBody>
              <a:bodyPr rot="0" vert="horz" wrap="square" lIns="91440" tIns="45720" rIns="91440" bIns="45720" anchor="t" anchorCtr="0" upright="1">
                <a:noAutofit/>
              </a:bodyPr>
              <a:lstStyle/>
              <a:p>
                <a:pPr marL="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Arial" panose="020B0604020202020204" pitchFamily="34" charset="0"/>
                  </a:rPr>
                  <a:t>ByteCodes</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sp>
            <p:nvSpPr>
              <p:cNvPr id="51" name="Rectangle 50"/>
              <p:cNvSpPr>
                <a:spLocks noChangeArrowheads="1"/>
              </p:cNvSpPr>
              <p:nvPr/>
            </p:nvSpPr>
            <p:spPr bwMode="auto">
              <a:xfrm>
                <a:off x="135173" y="1486894"/>
                <a:ext cx="1130300" cy="215900"/>
              </a:xfrm>
              <a:prstGeom prst="rect">
                <a:avLst/>
              </a:prstGeom>
              <a:gradFill rotWithShape="0">
                <a:gsLst>
                  <a:gs pos="0">
                    <a:schemeClr val="accent5">
                      <a:lumMod val="60000"/>
                      <a:lumOff val="40000"/>
                    </a:schemeClr>
                  </a:gs>
                  <a:gs pos="50000">
                    <a:schemeClr val="accent5">
                      <a:lumMod val="100000"/>
                      <a:lumOff val="0"/>
                    </a:schemeClr>
                  </a:gs>
                  <a:gs pos="100000">
                    <a:schemeClr val="accent5">
                      <a:lumMod val="60000"/>
                      <a:lumOff val="40000"/>
                    </a:schemeClr>
                  </a:gs>
                </a:gsLst>
                <a:lin ang="5400000" scaled="1"/>
              </a:gradFill>
              <a:ln w="12700">
                <a:solidFill>
                  <a:schemeClr val="accent5">
                    <a:lumMod val="100000"/>
                    <a:lumOff val="0"/>
                  </a:schemeClr>
                </a:solidFill>
                <a:miter lim="800000"/>
                <a:headEnd/>
                <a:tailEnd/>
              </a:ln>
              <a:effectLst>
                <a:outerShdw dist="28398" dir="3806097" algn="ctr" rotWithShape="0">
                  <a:schemeClr val="accent5">
                    <a:lumMod val="50000"/>
                    <a:lumOff val="0"/>
                  </a:schemeClr>
                </a:outerShdw>
              </a:effectLst>
            </p:spPr>
            <p:txBody>
              <a:bodyPr rot="0" vert="horz" wrap="square" lIns="91440" tIns="45720" rIns="91440" bIns="45720" anchor="t" anchorCtr="0" upright="1">
                <a:noAutofit/>
              </a:bodyPr>
              <a:lstStyle/>
              <a:p>
                <a:pPr marL="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Arial" panose="020B0604020202020204" pitchFamily="34" charset="0"/>
                  </a:rPr>
                  <a:t>Constants</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sp>
            <p:nvSpPr>
              <p:cNvPr id="52" name="Rectangle 51"/>
              <p:cNvSpPr>
                <a:spLocks noChangeArrowheads="1"/>
              </p:cNvSpPr>
              <p:nvPr/>
            </p:nvSpPr>
            <p:spPr bwMode="auto">
              <a:xfrm>
                <a:off x="135173" y="1948070"/>
                <a:ext cx="1130300" cy="215900"/>
              </a:xfrm>
              <a:prstGeom prst="rect">
                <a:avLst/>
              </a:prstGeom>
              <a:gradFill rotWithShape="0">
                <a:gsLst>
                  <a:gs pos="0">
                    <a:schemeClr val="accent5">
                      <a:lumMod val="60000"/>
                      <a:lumOff val="40000"/>
                    </a:schemeClr>
                  </a:gs>
                  <a:gs pos="50000">
                    <a:schemeClr val="accent5">
                      <a:lumMod val="100000"/>
                      <a:lumOff val="0"/>
                    </a:schemeClr>
                  </a:gs>
                  <a:gs pos="100000">
                    <a:schemeClr val="accent5">
                      <a:lumMod val="60000"/>
                      <a:lumOff val="40000"/>
                    </a:schemeClr>
                  </a:gs>
                </a:gsLst>
                <a:lin ang="5400000" scaled="1"/>
              </a:gradFill>
              <a:ln w="12700">
                <a:solidFill>
                  <a:schemeClr val="accent5">
                    <a:lumMod val="100000"/>
                    <a:lumOff val="0"/>
                  </a:schemeClr>
                </a:solidFill>
                <a:miter lim="800000"/>
                <a:headEnd/>
                <a:tailEnd/>
              </a:ln>
              <a:effectLst>
                <a:outerShdw dist="28398" dir="3806097" algn="ctr" rotWithShape="0">
                  <a:schemeClr val="accent5">
                    <a:lumMod val="50000"/>
                    <a:lumOff val="0"/>
                  </a:schemeClr>
                </a:outerShdw>
              </a:effectLst>
            </p:spPr>
            <p:txBody>
              <a:bodyPr rot="0" vert="horz" wrap="square" lIns="91440" tIns="45720" rIns="91440" bIns="45720" anchor="t" anchorCtr="0" upright="1">
                <a:noAutofit/>
              </a:bodyPr>
              <a:lstStyle/>
              <a:p>
                <a:pPr marL="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Arial" panose="020B0604020202020204" pitchFamily="34" charset="0"/>
                  </a:rPr>
                  <a:t>Other stuffs…</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grpSp>
        <p:sp>
          <p:nvSpPr>
            <p:cNvPr id="38" name="Rectangle 37"/>
            <p:cNvSpPr>
              <a:spLocks noChangeArrowheads="1"/>
            </p:cNvSpPr>
            <p:nvPr/>
          </p:nvSpPr>
          <p:spPr bwMode="auto">
            <a:xfrm>
              <a:off x="4635611" y="1367624"/>
              <a:ext cx="1095375" cy="741680"/>
            </a:xfrm>
            <a:prstGeom prst="rect">
              <a:avLst/>
            </a:prstGeom>
            <a:gradFill rotWithShape="0">
              <a:gsLst>
                <a:gs pos="0">
                  <a:schemeClr val="accent2">
                    <a:lumMod val="60000"/>
                    <a:lumOff val="40000"/>
                  </a:schemeClr>
                </a:gs>
                <a:gs pos="50000">
                  <a:schemeClr val="accent2">
                    <a:lumMod val="100000"/>
                    <a:lumOff val="0"/>
                  </a:schemeClr>
                </a:gs>
                <a:gs pos="100000">
                  <a:schemeClr val="accent2">
                    <a:lumMod val="60000"/>
                    <a:lumOff val="40000"/>
                  </a:schemeClr>
                </a:gs>
              </a:gsLst>
              <a:lin ang="5400000" scaled="1"/>
            </a:gradFill>
            <a:ln w="12700">
              <a:solidFill>
                <a:schemeClr val="accent2">
                  <a:lumMod val="100000"/>
                  <a:lumOff val="0"/>
                </a:schemeClr>
              </a:solidFill>
              <a:miter lim="800000"/>
              <a:headEnd/>
              <a:tailEnd/>
            </a:ln>
            <a:effectLst>
              <a:outerShdw dist="28398" dir="3806097" algn="ctr" rotWithShape="0">
                <a:schemeClr val="accent2">
                  <a:lumMod val="50000"/>
                  <a:lumOff val="0"/>
                </a:schemeClr>
              </a:outerShdw>
            </a:effec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1100">
                  <a:effectLst/>
                  <a:latin typeface="Calibri" panose="020F0502020204030204" pitchFamily="34" charset="0"/>
                  <a:ea typeface="Calibri" panose="020F0502020204030204" pitchFamily="34" charset="0"/>
                  <a:cs typeface="Arial" panose="020B0604020202020204" pitchFamily="34" charset="0"/>
                </a:rPr>
                <a:t>AVM2       Virtual machine</a:t>
              </a:r>
            </a:p>
          </p:txBody>
        </p:sp>
        <p:cxnSp>
          <p:nvCxnSpPr>
            <p:cNvPr id="39" name="Straight Arrow Connector 38"/>
            <p:cNvCxnSpPr>
              <a:cxnSpLocks noChangeShapeType="1"/>
            </p:cNvCxnSpPr>
            <p:nvPr/>
          </p:nvCxnSpPr>
          <p:spPr bwMode="auto">
            <a:xfrm>
              <a:off x="3713259" y="1852654"/>
              <a:ext cx="106108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0" name="Straight Arrow Connector 39"/>
            <p:cNvCxnSpPr>
              <a:cxnSpLocks noChangeShapeType="1"/>
            </p:cNvCxnSpPr>
            <p:nvPr/>
          </p:nvCxnSpPr>
          <p:spPr bwMode="auto">
            <a:xfrm flipV="1">
              <a:off x="1354689" y="1637969"/>
              <a:ext cx="1043940" cy="889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1" name="Text Box 73"/>
            <p:cNvSpPr txBox="1">
              <a:spLocks noChangeArrowheads="1"/>
            </p:cNvSpPr>
            <p:nvPr/>
          </p:nvSpPr>
          <p:spPr bwMode="auto">
            <a:xfrm>
              <a:off x="1486894" y="1199693"/>
              <a:ext cx="905510" cy="38961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just">
                <a:lnSpc>
                  <a:spcPct val="115000"/>
                </a:lnSpc>
                <a:spcBef>
                  <a:spcPts val="0"/>
                </a:spcBef>
                <a:spcAft>
                  <a:spcPts val="100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Mxmlc.exe compiler</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2" name="Text Box 79"/>
            <p:cNvSpPr txBox="1">
              <a:spLocks noChangeArrowheads="1"/>
            </p:cNvSpPr>
            <p:nvPr/>
          </p:nvSpPr>
          <p:spPr bwMode="auto">
            <a:xfrm>
              <a:off x="1599444" y="0"/>
              <a:ext cx="799465" cy="2844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1100" dirty="0">
                  <a:effectLst/>
                  <a:latin typeface="Calibri" panose="020F0502020204030204" pitchFamily="34" charset="0"/>
                  <a:ea typeface="Calibri" panose="020F0502020204030204" pitchFamily="34" charset="0"/>
                  <a:cs typeface="Arial" panose="020B0604020202020204" pitchFamily="34" charset="0"/>
                </a:rPr>
                <a:t>.</a:t>
              </a:r>
              <a:r>
                <a:rPr lang="en-US" sz="1100" dirty="0" err="1">
                  <a:effectLst/>
                  <a:latin typeface="Calibri" panose="020F0502020204030204" pitchFamily="34" charset="0"/>
                  <a:ea typeface="Calibri" panose="020F0502020204030204" pitchFamily="34" charset="0"/>
                  <a:cs typeface="Arial" panose="020B0604020202020204" pitchFamily="34" charset="0"/>
                </a:rPr>
                <a:t>swf</a:t>
              </a:r>
              <a:r>
                <a:rPr lang="en-US" sz="1100" dirty="0">
                  <a:effectLst/>
                  <a:latin typeface="Calibri" panose="020F0502020204030204" pitchFamily="34" charset="0"/>
                  <a:ea typeface="Calibri" panose="020F0502020204030204" pitchFamily="34" charset="0"/>
                  <a:cs typeface="Arial" panose="020B0604020202020204" pitchFamily="34" charset="0"/>
                </a:rPr>
                <a:t> file</a:t>
              </a:r>
            </a:p>
          </p:txBody>
        </p:sp>
      </p:grpSp>
    </p:spTree>
    <p:extLst>
      <p:ext uri="{BB962C8B-B14F-4D97-AF65-F5344CB8AC3E}">
        <p14:creationId xmlns:p14="http://schemas.microsoft.com/office/powerpoint/2010/main" val="4149148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pt1_02_pages.jpg"/>
          <p:cNvPicPr>
            <a:picLocks noGrp="1" noChangeAspect="1"/>
          </p:cNvPicPr>
          <p:nvPr>
            <p:ph idx="1"/>
          </p:nvPr>
        </p:nvPicPr>
        <p:blipFill>
          <a:blip r:embed="rId3" cstate="print"/>
          <a:stretch>
            <a:fillRect/>
          </a:stretch>
        </p:blipFill>
        <p:spPr>
          <a:xfrm>
            <a:off x="0" y="-44624"/>
            <a:ext cx="9144000" cy="6858000"/>
          </a:xfrm>
        </p:spPr>
      </p:pic>
      <p:sp>
        <p:nvSpPr>
          <p:cNvPr id="2" name="Title 1"/>
          <p:cNvSpPr>
            <a:spLocks noGrp="1"/>
          </p:cNvSpPr>
          <p:nvPr>
            <p:ph type="title"/>
          </p:nvPr>
        </p:nvSpPr>
        <p:spPr>
          <a:xfrm>
            <a:off x="457200" y="989856"/>
            <a:ext cx="8229600" cy="1143000"/>
          </a:xfrm>
        </p:spPr>
        <p:txBody>
          <a:bodyPr>
            <a:normAutofit/>
          </a:bodyPr>
          <a:lstStyle/>
          <a:p>
            <a:r>
              <a:rPr lang="en-US" dirty="0" smtClean="0"/>
              <a:t>CVE-2011-2110 – Cont’d</a:t>
            </a:r>
            <a:endParaRPr lang="en-US" dirty="0"/>
          </a:p>
        </p:txBody>
      </p:sp>
      <p:sp>
        <p:nvSpPr>
          <p:cNvPr id="5" name="TextBox 5"/>
          <p:cNvSpPr txBox="1"/>
          <p:nvPr/>
        </p:nvSpPr>
        <p:spPr>
          <a:xfrm>
            <a:off x="539552" y="1916832"/>
            <a:ext cx="7848872" cy="1015663"/>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t>Proof of concept AS3 Code triggering the vulnerability:</a:t>
            </a:r>
          </a:p>
          <a:p>
            <a:endParaRPr lang="en-US" sz="2000" dirty="0" smtClean="0"/>
          </a:p>
          <a:p>
            <a:pPr marL="342900" indent="-342900">
              <a:buFontTx/>
              <a:buChar char="-"/>
            </a:pPr>
            <a:endParaRPr lang="en-US" sz="2000" dirty="0" smtClean="0"/>
          </a:p>
        </p:txBody>
      </p:sp>
      <p:graphicFrame>
        <p:nvGraphicFramePr>
          <p:cNvPr id="7" name="Table 6"/>
          <p:cNvGraphicFramePr>
            <a:graphicFrameLocks noGrp="1"/>
          </p:cNvGraphicFramePr>
          <p:nvPr>
            <p:extLst>
              <p:ext uri="{D42A27DB-BD31-4B8C-83A1-F6EECF244321}">
                <p14:modId xmlns:p14="http://schemas.microsoft.com/office/powerpoint/2010/main" val="2433787064"/>
              </p:ext>
            </p:extLst>
          </p:nvPr>
        </p:nvGraphicFramePr>
        <p:xfrm>
          <a:off x="755576" y="2348880"/>
          <a:ext cx="7488832" cy="2834640"/>
        </p:xfrm>
        <a:graphic>
          <a:graphicData uri="http://schemas.openxmlformats.org/drawingml/2006/table">
            <a:tbl>
              <a:tblPr rtl="1" firstRow="1" bandRow="1">
                <a:tableStyleId>{D7AC3CCA-C797-4891-BE02-D94E43425B78}</a:tableStyleId>
              </a:tblPr>
              <a:tblGrid>
                <a:gridCol w="7488832"/>
              </a:tblGrid>
              <a:tr h="2808312">
                <a:tc>
                  <a:txBody>
                    <a:bodyPr/>
                    <a:lstStyle/>
                    <a:p>
                      <a:r>
                        <a:rPr lang="en-US" sz="1200" b="0" kern="1200" dirty="0" smtClean="0">
                          <a:effectLst/>
                        </a:rPr>
                        <a:t>package</a:t>
                      </a:r>
                    </a:p>
                    <a:p>
                      <a:r>
                        <a:rPr lang="en-US" sz="1200" b="0" kern="1200" dirty="0" smtClean="0">
                          <a:effectLst/>
                        </a:rPr>
                        <a:t>{</a:t>
                      </a:r>
                    </a:p>
                    <a:p>
                      <a:r>
                        <a:rPr lang="en-US" sz="1200" b="0" kern="1200" dirty="0" smtClean="0">
                          <a:effectLst/>
                        </a:rPr>
                        <a:t>   import </a:t>
                      </a:r>
                      <a:r>
                        <a:rPr lang="en-US" sz="1200" b="0" kern="1200" dirty="0" err="1" smtClean="0">
                          <a:effectLst/>
                        </a:rPr>
                        <a:t>flash.display</a:t>
                      </a:r>
                      <a:r>
                        <a:rPr lang="en-US" sz="1200" b="0" kern="1200" dirty="0" smtClean="0">
                          <a:effectLst/>
                        </a:rPr>
                        <a:t>.*;</a:t>
                      </a:r>
                    </a:p>
                    <a:p>
                      <a:r>
                        <a:rPr lang="en-US" sz="1200" b="0" kern="1200" dirty="0" smtClean="0">
                          <a:effectLst/>
                        </a:rPr>
                        <a:t>   public class </a:t>
                      </a:r>
                      <a:r>
                        <a:rPr lang="en-US" sz="1200" b="0" kern="1200" dirty="0" err="1" smtClean="0">
                          <a:effectLst/>
                        </a:rPr>
                        <a:t>flashplayer</a:t>
                      </a:r>
                      <a:r>
                        <a:rPr lang="en-US" sz="1200" b="0" kern="1200" dirty="0" smtClean="0">
                          <a:effectLst/>
                        </a:rPr>
                        <a:t> extends </a:t>
                      </a:r>
                      <a:r>
                        <a:rPr lang="en-US" sz="1200" b="0" kern="1200" dirty="0" err="1" smtClean="0">
                          <a:effectLst/>
                        </a:rPr>
                        <a:t>MovieClip</a:t>
                      </a:r>
                      <a:endParaRPr lang="en-US" sz="1200" b="0" kern="1200" dirty="0" smtClean="0">
                        <a:effectLst/>
                      </a:endParaRPr>
                    </a:p>
                    <a:p>
                      <a:r>
                        <a:rPr lang="en-US" sz="1200" b="0" kern="1200" dirty="0" smtClean="0">
                          <a:effectLst/>
                        </a:rPr>
                        <a:t>   {			</a:t>
                      </a:r>
                    </a:p>
                    <a:p>
                      <a:r>
                        <a:rPr lang="en-US" sz="1200" b="0" kern="1200" dirty="0" smtClean="0">
                          <a:effectLst/>
                        </a:rPr>
                        <a:t>      public function </a:t>
                      </a:r>
                      <a:r>
                        <a:rPr lang="en-US" sz="1200" b="0" kern="1200" dirty="0" err="1" smtClean="0">
                          <a:effectLst/>
                        </a:rPr>
                        <a:t>flashplayer</a:t>
                      </a:r>
                      <a:r>
                        <a:rPr lang="en-US" sz="1200" b="0" kern="1200" dirty="0" smtClean="0">
                          <a:effectLst/>
                        </a:rPr>
                        <a:t>()</a:t>
                      </a:r>
                    </a:p>
                    <a:p>
                      <a:r>
                        <a:rPr lang="en-US" sz="1200" b="0" kern="1200" dirty="0" smtClean="0">
                          <a:effectLst/>
                        </a:rPr>
                        <a:t>      {</a:t>
                      </a:r>
                    </a:p>
                    <a:p>
                      <a:r>
                        <a:rPr lang="en-US" sz="1200" b="0" kern="1200" dirty="0" smtClean="0">
                          <a:effectLst/>
                        </a:rPr>
                        <a:t>          crash(1);		</a:t>
                      </a:r>
                    </a:p>
                    <a:p>
                      <a:r>
                        <a:rPr lang="en-US" sz="1200" b="0" kern="1200" dirty="0" smtClean="0">
                          <a:effectLst/>
                        </a:rPr>
                        <a:t>      }			</a:t>
                      </a:r>
                    </a:p>
                    <a:p>
                      <a:r>
                        <a:rPr lang="en-US" sz="1200" b="0" kern="1200" dirty="0" smtClean="0">
                          <a:effectLst/>
                        </a:rPr>
                        <a:t>      public function exploit(... </a:t>
                      </a:r>
                      <a:r>
                        <a:rPr lang="en-US" sz="1200" b="0" kern="1200" dirty="0" err="1" smtClean="0">
                          <a:effectLst/>
                        </a:rPr>
                        <a:t>args</a:t>
                      </a:r>
                      <a:r>
                        <a:rPr lang="en-US" sz="1200" b="0" kern="1200" dirty="0" smtClean="0">
                          <a:effectLst/>
                        </a:rPr>
                        <a:t>) : void</a:t>
                      </a:r>
                    </a:p>
                    <a:p>
                      <a:r>
                        <a:rPr lang="en-US" sz="1200" b="0" kern="1200" dirty="0" smtClean="0">
                          <a:effectLst/>
                        </a:rPr>
                        <a:t>      {</a:t>
                      </a:r>
                    </a:p>
                    <a:p>
                      <a:r>
                        <a:rPr lang="en-US" sz="1200" b="0" kern="1200" dirty="0" smtClean="0">
                          <a:effectLst/>
                        </a:rPr>
                        <a:t>          String(</a:t>
                      </a:r>
                      <a:r>
                        <a:rPr lang="en-US" sz="1200" b="0" kern="1200" dirty="0" err="1" smtClean="0">
                          <a:effectLst/>
                        </a:rPr>
                        <a:t>args</a:t>
                      </a:r>
                      <a:r>
                        <a:rPr lang="en-US" sz="1200" b="0" kern="1200" dirty="0" smtClean="0">
                          <a:effectLst/>
                        </a:rPr>
                        <a:t>[0xf0000000]);</a:t>
                      </a:r>
                    </a:p>
                    <a:p>
                      <a:r>
                        <a:rPr lang="en-US" sz="1200" b="0" kern="1200" dirty="0" smtClean="0">
                          <a:effectLst/>
                        </a:rPr>
                        <a:t>      }			</a:t>
                      </a:r>
                    </a:p>
                    <a:p>
                      <a:r>
                        <a:rPr lang="en-US" sz="1200" b="0" kern="1200" dirty="0" smtClean="0">
                          <a:effectLst/>
                        </a:rPr>
                        <a:t>   }</a:t>
                      </a:r>
                    </a:p>
                    <a:p>
                      <a:r>
                        <a:rPr lang="en-US" sz="1200" b="0" kern="1200" dirty="0" smtClean="0">
                          <a:effectLst/>
                        </a:rPr>
                        <a:t>}</a:t>
                      </a:r>
                    </a:p>
                  </a:txBody>
                  <a:tcPr/>
                </a:tc>
              </a:tr>
            </a:tbl>
          </a:graphicData>
        </a:graphic>
      </p:graphicFrame>
    </p:spTree>
    <p:extLst>
      <p:ext uri="{BB962C8B-B14F-4D97-AF65-F5344CB8AC3E}">
        <p14:creationId xmlns:p14="http://schemas.microsoft.com/office/powerpoint/2010/main" val="4114140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pt1_02_pages.jpg"/>
          <p:cNvPicPr>
            <a:picLocks noGrp="1" noChangeAspect="1"/>
          </p:cNvPicPr>
          <p:nvPr>
            <p:ph idx="1"/>
          </p:nvPr>
        </p:nvPicPr>
        <p:blipFill>
          <a:blip r:embed="rId3" cstate="print"/>
          <a:stretch>
            <a:fillRect/>
          </a:stretch>
        </p:blipFill>
        <p:spPr>
          <a:xfrm>
            <a:off x="0" y="-77675"/>
            <a:ext cx="9144000" cy="6858000"/>
          </a:xfrm>
        </p:spPr>
      </p:pic>
      <p:sp>
        <p:nvSpPr>
          <p:cNvPr id="2" name="Title 1"/>
          <p:cNvSpPr>
            <a:spLocks noGrp="1"/>
          </p:cNvSpPr>
          <p:nvPr>
            <p:ph type="title"/>
          </p:nvPr>
        </p:nvSpPr>
        <p:spPr>
          <a:xfrm>
            <a:off x="457200" y="989856"/>
            <a:ext cx="8229600" cy="1143000"/>
          </a:xfrm>
        </p:spPr>
        <p:txBody>
          <a:bodyPr>
            <a:normAutofit/>
          </a:bodyPr>
          <a:lstStyle/>
          <a:p>
            <a:r>
              <a:rPr lang="en-US" dirty="0" smtClean="0"/>
              <a:t>CVE-2011-2110 – Cont’d</a:t>
            </a:r>
            <a:endParaRPr lang="en-US" dirty="0"/>
          </a:p>
        </p:txBody>
      </p:sp>
      <p:sp>
        <p:nvSpPr>
          <p:cNvPr id="6" name="Title 1"/>
          <p:cNvSpPr txBox="1">
            <a:spLocks/>
          </p:cNvSpPr>
          <p:nvPr/>
        </p:nvSpPr>
        <p:spPr>
          <a:xfrm>
            <a:off x="467544" y="2924944"/>
            <a:ext cx="8229600" cy="1143000"/>
          </a:xfrm>
          <a:prstGeom prst="rect">
            <a:avLst/>
          </a:prstGeom>
        </p:spPr>
        <p:txBody>
          <a:bodyPr vert="horz" lIns="91440" tIns="45720" rIns="91440" bIns="45720" rtlCol="0" anchor="ct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i="1" dirty="0" smtClean="0"/>
              <a:t>DEMO </a:t>
            </a:r>
          </a:p>
          <a:p>
            <a:r>
              <a:rPr lang="en-US" sz="6000" i="1" dirty="0" smtClean="0"/>
              <a:t>Crash under the debugger</a:t>
            </a:r>
            <a:endParaRPr lang="en-US" sz="6000" i="1" dirty="0"/>
          </a:p>
        </p:txBody>
      </p:sp>
    </p:spTree>
    <p:extLst>
      <p:ext uri="{BB962C8B-B14F-4D97-AF65-F5344CB8AC3E}">
        <p14:creationId xmlns:p14="http://schemas.microsoft.com/office/powerpoint/2010/main" val="3316387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pt1_02_pages.jpg"/>
          <p:cNvPicPr>
            <a:picLocks noGrp="1" noChangeAspect="1"/>
          </p:cNvPicPr>
          <p:nvPr>
            <p:ph idx="1"/>
          </p:nvPr>
        </p:nvPicPr>
        <p:blipFill>
          <a:blip r:embed="rId3" cstate="print"/>
          <a:stretch>
            <a:fillRect/>
          </a:stretch>
        </p:blipFill>
        <p:spPr>
          <a:xfrm>
            <a:off x="0" y="-44624"/>
            <a:ext cx="9144000" cy="6858000"/>
          </a:xfrm>
        </p:spPr>
      </p:pic>
      <p:sp>
        <p:nvSpPr>
          <p:cNvPr id="2" name="Title 1"/>
          <p:cNvSpPr>
            <a:spLocks noGrp="1"/>
          </p:cNvSpPr>
          <p:nvPr>
            <p:ph type="title"/>
          </p:nvPr>
        </p:nvSpPr>
        <p:spPr>
          <a:xfrm>
            <a:off x="457200" y="989856"/>
            <a:ext cx="8229600" cy="1143000"/>
          </a:xfrm>
        </p:spPr>
        <p:txBody>
          <a:bodyPr>
            <a:normAutofit/>
          </a:bodyPr>
          <a:lstStyle/>
          <a:p>
            <a:r>
              <a:rPr lang="en-US" dirty="0" smtClean="0"/>
              <a:t>Array index overflow</a:t>
            </a:r>
            <a:endParaRPr lang="en-US" dirty="0"/>
          </a:p>
        </p:txBody>
      </p:sp>
      <p:sp>
        <p:nvSpPr>
          <p:cNvPr id="5" name="TextBox 5"/>
          <p:cNvSpPr txBox="1"/>
          <p:nvPr/>
        </p:nvSpPr>
        <p:spPr>
          <a:xfrm>
            <a:off x="539552" y="1916832"/>
            <a:ext cx="7848872" cy="3662541"/>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buFontTx/>
              <a:buChar char="-"/>
            </a:pPr>
            <a:r>
              <a:rPr lang="en-US" sz="2000" dirty="0" smtClean="0"/>
              <a:t>Overflowed integer can be an array index</a:t>
            </a:r>
          </a:p>
          <a:p>
            <a:pPr marL="342900" indent="-342900">
              <a:buFontTx/>
              <a:buChar char="-"/>
            </a:pPr>
            <a:r>
              <a:rPr lang="en-US" sz="2000" dirty="0" smtClean="0"/>
              <a:t>Based on the array usage it can also be a critical vulnerability, examples:</a:t>
            </a:r>
          </a:p>
          <a:p>
            <a:pPr marL="914400" lvl="1" indent="-457200">
              <a:buAutoNum type="arabicPeriod"/>
            </a:pPr>
            <a:r>
              <a:rPr lang="en-US" sz="1600" dirty="0" smtClean="0"/>
              <a:t>CVE-2013-2551 Pwn2Own 2013 IE 10</a:t>
            </a:r>
          </a:p>
          <a:p>
            <a:pPr marL="914400" lvl="1" indent="-457200">
              <a:buAutoNum type="arabicPeriod"/>
            </a:pPr>
            <a:r>
              <a:rPr lang="en-US" sz="1600" dirty="0" smtClean="0"/>
              <a:t>CVE-2011-2371 Firefox 4.0.1 </a:t>
            </a:r>
            <a:r>
              <a:rPr lang="en-US" sz="1600" dirty="0" err="1" smtClean="0"/>
              <a:t>Array.reduceRight</a:t>
            </a:r>
            <a:endParaRPr lang="en-US" sz="1600" dirty="0" smtClean="0"/>
          </a:p>
          <a:p>
            <a:endParaRPr lang="en-US" sz="2000" dirty="0" smtClean="0"/>
          </a:p>
          <a:p>
            <a:pPr marL="342900" indent="-342900">
              <a:buFontTx/>
              <a:buChar char="-"/>
            </a:pPr>
            <a:endParaRPr lang="en-US" sz="2000" dirty="0" smtClean="0"/>
          </a:p>
          <a:p>
            <a:pPr marL="342900" indent="-342900">
              <a:buFontTx/>
              <a:buChar char="-"/>
            </a:pPr>
            <a:endParaRPr lang="en-US" sz="2000" dirty="0" smtClean="0"/>
          </a:p>
          <a:p>
            <a:pPr marL="342900" indent="-342900">
              <a:buFontTx/>
              <a:buChar char="-"/>
            </a:pPr>
            <a:endParaRPr lang="en-US" sz="2000" dirty="0" smtClean="0"/>
          </a:p>
          <a:p>
            <a:pPr marL="342900" indent="-342900">
              <a:buFontTx/>
              <a:buChar char="-"/>
            </a:pPr>
            <a:endParaRPr lang="en-US" sz="2000" dirty="0" smtClean="0"/>
          </a:p>
          <a:p>
            <a:endParaRPr lang="en-US" sz="2000" dirty="0" smtClean="0"/>
          </a:p>
          <a:p>
            <a:pPr marL="342900" indent="-342900">
              <a:buFontTx/>
              <a:buChar char="-"/>
            </a:pPr>
            <a:endParaRPr lang="en-US" sz="2000" dirty="0" smtClean="0"/>
          </a:p>
        </p:txBody>
      </p:sp>
    </p:spTree>
    <p:extLst>
      <p:ext uri="{BB962C8B-B14F-4D97-AF65-F5344CB8AC3E}">
        <p14:creationId xmlns:p14="http://schemas.microsoft.com/office/powerpoint/2010/main" val="3972650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pt1_02_pages.jpg"/>
          <p:cNvPicPr>
            <a:picLocks noGrp="1" noChangeAspect="1"/>
          </p:cNvPicPr>
          <p:nvPr>
            <p:ph idx="1"/>
          </p:nvPr>
        </p:nvPicPr>
        <p:blipFill>
          <a:blip r:embed="rId3" cstate="print"/>
          <a:stretch>
            <a:fillRect/>
          </a:stretch>
        </p:blipFill>
        <p:spPr>
          <a:xfrm>
            <a:off x="0" y="-44624"/>
            <a:ext cx="9144000" cy="6858000"/>
          </a:xfrm>
        </p:spPr>
      </p:pic>
      <p:sp>
        <p:nvSpPr>
          <p:cNvPr id="2" name="Title 1"/>
          <p:cNvSpPr>
            <a:spLocks noGrp="1"/>
          </p:cNvSpPr>
          <p:nvPr>
            <p:ph type="title"/>
          </p:nvPr>
        </p:nvSpPr>
        <p:spPr>
          <a:xfrm>
            <a:off x="457200" y="989856"/>
            <a:ext cx="8229600" cy="1143000"/>
          </a:xfrm>
        </p:spPr>
        <p:txBody>
          <a:bodyPr>
            <a:normAutofit/>
          </a:bodyPr>
          <a:lstStyle/>
          <a:p>
            <a:r>
              <a:rPr lang="en-US" dirty="0" smtClean="0"/>
              <a:t>Array index overflow – Cont’d</a:t>
            </a:r>
            <a:endParaRPr lang="en-US" dirty="0"/>
          </a:p>
        </p:txBody>
      </p:sp>
      <p:sp>
        <p:nvSpPr>
          <p:cNvPr id="8" name="TextBox 5"/>
          <p:cNvSpPr txBox="1"/>
          <p:nvPr/>
        </p:nvSpPr>
        <p:spPr>
          <a:xfrm>
            <a:off x="539552" y="1916832"/>
            <a:ext cx="7848872" cy="400110"/>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buFontTx/>
              <a:buChar char="-"/>
            </a:pPr>
            <a:r>
              <a:rPr lang="en-US" sz="2000" dirty="0" smtClean="0"/>
              <a:t>Array index overflow demonstration</a:t>
            </a:r>
          </a:p>
        </p:txBody>
      </p:sp>
      <p:graphicFrame>
        <p:nvGraphicFramePr>
          <p:cNvPr id="5" name="Table 4"/>
          <p:cNvGraphicFramePr>
            <a:graphicFrameLocks noGrp="1"/>
          </p:cNvGraphicFramePr>
          <p:nvPr>
            <p:extLst>
              <p:ext uri="{D42A27DB-BD31-4B8C-83A1-F6EECF244321}">
                <p14:modId xmlns:p14="http://schemas.microsoft.com/office/powerpoint/2010/main" val="1586238279"/>
              </p:ext>
            </p:extLst>
          </p:nvPr>
        </p:nvGraphicFramePr>
        <p:xfrm>
          <a:off x="263395" y="2492896"/>
          <a:ext cx="2736304" cy="3329940"/>
        </p:xfrm>
        <a:graphic>
          <a:graphicData uri="http://schemas.openxmlformats.org/drawingml/2006/table">
            <a:tbl>
              <a:tblPr rtl="1" firstRow="1" firstCol="1" bandRow="1"/>
              <a:tblGrid>
                <a:gridCol w="2736304"/>
              </a:tblGrid>
              <a:tr h="3287044">
                <a:tc>
                  <a:txBody>
                    <a:bodyPr/>
                    <a:lstStyle/>
                    <a:p>
                      <a:pPr marL="0" marR="0" rtl="0">
                        <a:lnSpc>
                          <a:spcPct val="115000"/>
                        </a:lnSpc>
                        <a:spcBef>
                          <a:spcPts val="0"/>
                        </a:spcBef>
                        <a:spcAft>
                          <a:spcPts val="0"/>
                        </a:spcAft>
                      </a:pPr>
                      <a:r>
                        <a:rPr lang="en-US" sz="1000" dirty="0" smtClean="0">
                          <a:solidFill>
                            <a:srgbClr val="0000FF"/>
                          </a:solidFill>
                          <a:effectLst/>
                          <a:latin typeface="Consolas" panose="020B0609020204030204" pitchFamily="49" charset="0"/>
                          <a:ea typeface="Calibri" panose="020F0502020204030204" pitchFamily="34" charset="0"/>
                          <a:cs typeface="Arial" panose="020B0604020202020204" pitchFamily="34" charset="0"/>
                        </a:rPr>
                        <a:t>#</a:t>
                      </a:r>
                      <a:r>
                        <a:rPr lang="en-US" sz="1000" dirty="0">
                          <a:solidFill>
                            <a:srgbClr val="0000FF"/>
                          </a:solidFill>
                          <a:effectLst/>
                          <a:latin typeface="Consolas" panose="020B0609020204030204" pitchFamily="49" charset="0"/>
                          <a:ea typeface="Calibri" panose="020F0502020204030204" pitchFamily="34" charset="0"/>
                          <a:cs typeface="Arial" panose="020B0604020202020204" pitchFamily="34" charset="0"/>
                        </a:rPr>
                        <a:t>include</a:t>
                      </a:r>
                      <a:r>
                        <a:rPr lang="en-US" sz="1000" dirty="0">
                          <a:effectLst/>
                          <a:latin typeface="Consolas" panose="020B0609020204030204" pitchFamily="49" charset="0"/>
                          <a:ea typeface="Calibri" panose="020F0502020204030204" pitchFamily="34" charset="0"/>
                          <a:cs typeface="Arial" panose="020B0604020202020204" pitchFamily="34" charset="0"/>
                        </a:rPr>
                        <a:t> </a:t>
                      </a:r>
                      <a:r>
                        <a:rPr lang="en-US" sz="1000" dirty="0">
                          <a:solidFill>
                            <a:srgbClr val="A31515"/>
                          </a:solidFill>
                          <a:effectLst/>
                          <a:latin typeface="Consolas" panose="020B0609020204030204" pitchFamily="49" charset="0"/>
                          <a:ea typeface="Calibri" panose="020F0502020204030204" pitchFamily="34" charset="0"/>
                          <a:cs typeface="Arial" panose="020B0604020202020204" pitchFamily="34" charset="0"/>
                        </a:rPr>
                        <a:t>&lt;</a:t>
                      </a:r>
                      <a:r>
                        <a:rPr lang="en-US" sz="1000" dirty="0" err="1">
                          <a:solidFill>
                            <a:srgbClr val="A31515"/>
                          </a:solidFill>
                          <a:effectLst/>
                          <a:latin typeface="Consolas" panose="020B0609020204030204" pitchFamily="49" charset="0"/>
                          <a:ea typeface="Calibri" panose="020F0502020204030204" pitchFamily="34" charset="0"/>
                          <a:cs typeface="Arial" panose="020B0604020202020204" pitchFamily="34" charset="0"/>
                        </a:rPr>
                        <a:t>stdio.h</a:t>
                      </a:r>
                      <a:r>
                        <a:rPr lang="en-US" sz="1000" dirty="0">
                          <a:solidFill>
                            <a:srgbClr val="A31515"/>
                          </a:solidFill>
                          <a:effectLst/>
                          <a:latin typeface="Consolas" panose="020B0609020204030204" pitchFamily="49" charset="0"/>
                          <a:ea typeface="Calibri" panose="020F0502020204030204" pitchFamily="34" charset="0"/>
                          <a:cs typeface="Arial" panose="020B0604020202020204" pitchFamily="34" charset="0"/>
                        </a:rPr>
                        <a:t>&gt;</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smtClean="0">
                          <a:solidFill>
                            <a:srgbClr val="0000FF"/>
                          </a:solidFill>
                          <a:effectLst/>
                          <a:latin typeface="Consolas" panose="020B0609020204030204" pitchFamily="49" charset="0"/>
                          <a:ea typeface="Calibri" panose="020F0502020204030204" pitchFamily="34" charset="0"/>
                          <a:cs typeface="Arial" panose="020B0604020202020204" pitchFamily="34" charset="0"/>
                        </a:rPr>
                        <a:t>void</a:t>
                      </a:r>
                      <a:r>
                        <a:rPr lang="en-US" sz="1000" dirty="0" smtClean="0">
                          <a:effectLst/>
                          <a:latin typeface="Consolas" panose="020B0609020204030204" pitchFamily="49" charset="0"/>
                          <a:ea typeface="Calibri" panose="020F0502020204030204" pitchFamily="34" charset="0"/>
                          <a:cs typeface="Arial" panose="020B0604020202020204" pitchFamily="34" charset="0"/>
                        </a:rPr>
                        <a:t> </a:t>
                      </a:r>
                      <a:r>
                        <a:rPr lang="en-US" sz="1000" dirty="0">
                          <a:effectLst/>
                          <a:latin typeface="Consolas" panose="020B0609020204030204" pitchFamily="49" charset="0"/>
                          <a:ea typeface="Calibri" panose="020F0502020204030204" pitchFamily="34" charset="0"/>
                          <a:cs typeface="Arial" panose="020B0604020202020204" pitchFamily="34" charset="0"/>
                        </a:rPr>
                        <a:t>f0(</a:t>
                      </a:r>
                      <a:r>
                        <a:rPr lang="en-US" sz="1000" dirty="0">
                          <a:solidFill>
                            <a:srgbClr val="0000FF"/>
                          </a:solidFill>
                          <a:effectLst/>
                          <a:latin typeface="Consolas" panose="020B0609020204030204" pitchFamily="49" charset="0"/>
                          <a:ea typeface="Calibri" panose="020F0502020204030204" pitchFamily="34" charset="0"/>
                          <a:cs typeface="Arial" panose="020B0604020202020204" pitchFamily="34" charset="0"/>
                        </a:rPr>
                        <a:t>char</a:t>
                      </a:r>
                      <a:r>
                        <a:rPr lang="en-US" sz="1000" dirty="0">
                          <a:effectLst/>
                          <a:latin typeface="Consolas" panose="020B0609020204030204" pitchFamily="49" charset="0"/>
                          <a:ea typeface="Calibri" panose="020F0502020204030204" pitchFamily="34" charset="0"/>
                          <a:cs typeface="Arial" panose="020B0604020202020204" pitchFamily="34" charset="0"/>
                        </a:rPr>
                        <a:t> *c){ </a:t>
                      </a:r>
                      <a:r>
                        <a:rPr lang="en-US" sz="1000" dirty="0" err="1">
                          <a:effectLst/>
                          <a:latin typeface="Consolas" panose="020B0609020204030204" pitchFamily="49" charset="0"/>
                          <a:ea typeface="Calibri" panose="020F0502020204030204" pitchFamily="34" charset="0"/>
                          <a:cs typeface="Arial" panose="020B0604020202020204" pitchFamily="34" charset="0"/>
                        </a:rPr>
                        <a:t>printf</a:t>
                      </a:r>
                      <a:r>
                        <a:rPr lang="en-US" sz="1000" dirty="0">
                          <a:effectLst/>
                          <a:latin typeface="Consolas" panose="020B0609020204030204" pitchFamily="49" charset="0"/>
                          <a:ea typeface="Calibri" panose="020F0502020204030204" pitchFamily="34" charset="0"/>
                          <a:cs typeface="Arial" panose="020B0604020202020204" pitchFamily="34" charset="0"/>
                        </a:rPr>
                        <a:t>(</a:t>
                      </a:r>
                      <a:r>
                        <a:rPr lang="en-US" sz="1000" dirty="0">
                          <a:solidFill>
                            <a:srgbClr val="A31515"/>
                          </a:solidFill>
                          <a:effectLst/>
                          <a:latin typeface="Consolas" panose="020B0609020204030204" pitchFamily="49" charset="0"/>
                          <a:ea typeface="Calibri" panose="020F0502020204030204" pitchFamily="34" charset="0"/>
                          <a:cs typeface="Arial" panose="020B0604020202020204" pitchFamily="34" charset="0"/>
                        </a:rPr>
                        <a:t>"0%s"</a:t>
                      </a:r>
                      <a:r>
                        <a:rPr lang="en-US" sz="1000" dirty="0">
                          <a:effectLst/>
                          <a:latin typeface="Consolas" panose="020B0609020204030204" pitchFamily="49" charset="0"/>
                          <a:ea typeface="Calibri" panose="020F0502020204030204" pitchFamily="34" charset="0"/>
                          <a:cs typeface="Arial" panose="020B0604020202020204" pitchFamily="34" charset="0"/>
                        </a:rPr>
                        <a:t>, c);};</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a:solidFill>
                            <a:srgbClr val="0000FF"/>
                          </a:solidFill>
                          <a:effectLst/>
                          <a:latin typeface="Consolas" panose="020B0609020204030204" pitchFamily="49" charset="0"/>
                          <a:ea typeface="Calibri" panose="020F0502020204030204" pitchFamily="34" charset="0"/>
                          <a:cs typeface="Arial" panose="020B0604020202020204" pitchFamily="34" charset="0"/>
                        </a:rPr>
                        <a:t>void</a:t>
                      </a:r>
                      <a:r>
                        <a:rPr lang="en-US" sz="1000" dirty="0">
                          <a:effectLst/>
                          <a:latin typeface="Consolas" panose="020B0609020204030204" pitchFamily="49" charset="0"/>
                          <a:ea typeface="Calibri" panose="020F0502020204030204" pitchFamily="34" charset="0"/>
                          <a:cs typeface="Arial" panose="020B0604020202020204" pitchFamily="34" charset="0"/>
                        </a:rPr>
                        <a:t> f1(</a:t>
                      </a:r>
                      <a:r>
                        <a:rPr lang="en-US" sz="1000" dirty="0">
                          <a:solidFill>
                            <a:srgbClr val="0000FF"/>
                          </a:solidFill>
                          <a:effectLst/>
                          <a:latin typeface="Consolas" panose="020B0609020204030204" pitchFamily="49" charset="0"/>
                          <a:ea typeface="Calibri" panose="020F0502020204030204" pitchFamily="34" charset="0"/>
                          <a:cs typeface="Arial" panose="020B0604020202020204" pitchFamily="34" charset="0"/>
                        </a:rPr>
                        <a:t>char</a:t>
                      </a:r>
                      <a:r>
                        <a:rPr lang="en-US" sz="1000" dirty="0">
                          <a:effectLst/>
                          <a:latin typeface="Consolas" panose="020B0609020204030204" pitchFamily="49" charset="0"/>
                          <a:ea typeface="Calibri" panose="020F0502020204030204" pitchFamily="34" charset="0"/>
                          <a:cs typeface="Arial" panose="020B0604020202020204" pitchFamily="34" charset="0"/>
                        </a:rPr>
                        <a:t> *c){ </a:t>
                      </a:r>
                      <a:r>
                        <a:rPr lang="en-US" sz="1000" dirty="0" err="1">
                          <a:effectLst/>
                          <a:latin typeface="Consolas" panose="020B0609020204030204" pitchFamily="49" charset="0"/>
                          <a:ea typeface="Calibri" panose="020F0502020204030204" pitchFamily="34" charset="0"/>
                          <a:cs typeface="Arial" panose="020B0604020202020204" pitchFamily="34" charset="0"/>
                        </a:rPr>
                        <a:t>printf</a:t>
                      </a:r>
                      <a:r>
                        <a:rPr lang="en-US" sz="1000" dirty="0">
                          <a:effectLst/>
                          <a:latin typeface="Consolas" panose="020B0609020204030204" pitchFamily="49" charset="0"/>
                          <a:ea typeface="Calibri" panose="020F0502020204030204" pitchFamily="34" charset="0"/>
                          <a:cs typeface="Arial" panose="020B0604020202020204" pitchFamily="34" charset="0"/>
                        </a:rPr>
                        <a:t>(</a:t>
                      </a:r>
                      <a:r>
                        <a:rPr lang="en-US" sz="1000" dirty="0">
                          <a:solidFill>
                            <a:srgbClr val="A31515"/>
                          </a:solidFill>
                          <a:effectLst/>
                          <a:latin typeface="Consolas" panose="020B0609020204030204" pitchFamily="49" charset="0"/>
                          <a:ea typeface="Calibri" panose="020F0502020204030204" pitchFamily="34" charset="0"/>
                          <a:cs typeface="Arial" panose="020B0604020202020204" pitchFamily="34" charset="0"/>
                        </a:rPr>
                        <a:t>"1%s"</a:t>
                      </a:r>
                      <a:r>
                        <a:rPr lang="en-US" sz="1000" dirty="0">
                          <a:effectLst/>
                          <a:latin typeface="Consolas" panose="020B0609020204030204" pitchFamily="49" charset="0"/>
                          <a:ea typeface="Calibri" panose="020F0502020204030204" pitchFamily="34" charset="0"/>
                          <a:cs typeface="Arial" panose="020B0604020202020204" pitchFamily="34" charset="0"/>
                        </a:rPr>
                        <a:t>, c);};</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a:solidFill>
                            <a:srgbClr val="0000FF"/>
                          </a:solidFill>
                          <a:effectLst/>
                          <a:latin typeface="Consolas" panose="020B0609020204030204" pitchFamily="49" charset="0"/>
                          <a:ea typeface="Calibri" panose="020F0502020204030204" pitchFamily="34" charset="0"/>
                          <a:cs typeface="Arial" panose="020B0604020202020204" pitchFamily="34" charset="0"/>
                        </a:rPr>
                        <a:t>void</a:t>
                      </a:r>
                      <a:r>
                        <a:rPr lang="en-US" sz="1000" dirty="0">
                          <a:effectLst/>
                          <a:latin typeface="Consolas" panose="020B0609020204030204" pitchFamily="49" charset="0"/>
                          <a:ea typeface="Calibri" panose="020F0502020204030204" pitchFamily="34" charset="0"/>
                          <a:cs typeface="Arial" panose="020B0604020202020204" pitchFamily="34" charset="0"/>
                        </a:rPr>
                        <a:t> f2(</a:t>
                      </a:r>
                      <a:r>
                        <a:rPr lang="en-US" sz="1000" dirty="0">
                          <a:solidFill>
                            <a:srgbClr val="0000FF"/>
                          </a:solidFill>
                          <a:effectLst/>
                          <a:latin typeface="Consolas" panose="020B0609020204030204" pitchFamily="49" charset="0"/>
                          <a:ea typeface="Calibri" panose="020F0502020204030204" pitchFamily="34" charset="0"/>
                          <a:cs typeface="Arial" panose="020B0604020202020204" pitchFamily="34" charset="0"/>
                        </a:rPr>
                        <a:t>char</a:t>
                      </a:r>
                      <a:r>
                        <a:rPr lang="en-US" sz="1000" dirty="0">
                          <a:effectLst/>
                          <a:latin typeface="Consolas" panose="020B0609020204030204" pitchFamily="49" charset="0"/>
                          <a:ea typeface="Calibri" panose="020F0502020204030204" pitchFamily="34" charset="0"/>
                          <a:cs typeface="Arial" panose="020B0604020202020204" pitchFamily="34" charset="0"/>
                        </a:rPr>
                        <a:t> *c){ </a:t>
                      </a:r>
                      <a:r>
                        <a:rPr lang="en-US" sz="1000" dirty="0" err="1">
                          <a:effectLst/>
                          <a:latin typeface="Consolas" panose="020B0609020204030204" pitchFamily="49" charset="0"/>
                          <a:ea typeface="Calibri" panose="020F0502020204030204" pitchFamily="34" charset="0"/>
                          <a:cs typeface="Arial" panose="020B0604020202020204" pitchFamily="34" charset="0"/>
                        </a:rPr>
                        <a:t>printf</a:t>
                      </a:r>
                      <a:r>
                        <a:rPr lang="en-US" sz="1000" dirty="0">
                          <a:effectLst/>
                          <a:latin typeface="Consolas" panose="020B0609020204030204" pitchFamily="49" charset="0"/>
                          <a:ea typeface="Calibri" panose="020F0502020204030204" pitchFamily="34" charset="0"/>
                          <a:cs typeface="Arial" panose="020B0604020202020204" pitchFamily="34" charset="0"/>
                        </a:rPr>
                        <a:t>(</a:t>
                      </a:r>
                      <a:r>
                        <a:rPr lang="en-US" sz="1000" dirty="0">
                          <a:solidFill>
                            <a:srgbClr val="A31515"/>
                          </a:solidFill>
                          <a:effectLst/>
                          <a:latin typeface="Consolas" panose="020B0609020204030204" pitchFamily="49" charset="0"/>
                          <a:ea typeface="Calibri" panose="020F0502020204030204" pitchFamily="34" charset="0"/>
                          <a:cs typeface="Arial" panose="020B0604020202020204" pitchFamily="34" charset="0"/>
                        </a:rPr>
                        <a:t>"2%s"</a:t>
                      </a:r>
                      <a:r>
                        <a:rPr lang="en-US" sz="1000" dirty="0">
                          <a:effectLst/>
                          <a:latin typeface="Consolas" panose="020B0609020204030204" pitchFamily="49" charset="0"/>
                          <a:ea typeface="Calibri" panose="020F0502020204030204" pitchFamily="34" charset="0"/>
                          <a:cs typeface="Arial" panose="020B0604020202020204" pitchFamily="34" charset="0"/>
                        </a:rPr>
                        <a:t>, c);};</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a:solidFill>
                            <a:srgbClr val="0000FF"/>
                          </a:solidFill>
                          <a:effectLst/>
                          <a:latin typeface="Consolas" panose="020B0609020204030204" pitchFamily="49" charset="0"/>
                          <a:ea typeface="Calibri" panose="020F0502020204030204" pitchFamily="34" charset="0"/>
                          <a:cs typeface="Arial" panose="020B0604020202020204" pitchFamily="34" charset="0"/>
                        </a:rPr>
                        <a:t>void</a:t>
                      </a:r>
                      <a:r>
                        <a:rPr lang="en-US" sz="1000" dirty="0">
                          <a:effectLst/>
                          <a:latin typeface="Consolas" panose="020B0609020204030204" pitchFamily="49" charset="0"/>
                          <a:ea typeface="Calibri" panose="020F0502020204030204" pitchFamily="34" charset="0"/>
                          <a:cs typeface="Arial" panose="020B0604020202020204" pitchFamily="34" charset="0"/>
                        </a:rPr>
                        <a:t> f3(</a:t>
                      </a:r>
                      <a:r>
                        <a:rPr lang="en-US" sz="1000" dirty="0">
                          <a:solidFill>
                            <a:srgbClr val="0000FF"/>
                          </a:solidFill>
                          <a:effectLst/>
                          <a:latin typeface="Consolas" panose="020B0609020204030204" pitchFamily="49" charset="0"/>
                          <a:ea typeface="Calibri" panose="020F0502020204030204" pitchFamily="34" charset="0"/>
                          <a:cs typeface="Arial" panose="020B0604020202020204" pitchFamily="34" charset="0"/>
                        </a:rPr>
                        <a:t>char</a:t>
                      </a:r>
                      <a:r>
                        <a:rPr lang="en-US" sz="1000" dirty="0">
                          <a:effectLst/>
                          <a:latin typeface="Consolas" panose="020B0609020204030204" pitchFamily="49" charset="0"/>
                          <a:ea typeface="Calibri" panose="020F0502020204030204" pitchFamily="34" charset="0"/>
                          <a:cs typeface="Arial" panose="020B0604020202020204" pitchFamily="34" charset="0"/>
                        </a:rPr>
                        <a:t> *c){ </a:t>
                      </a:r>
                      <a:r>
                        <a:rPr lang="en-US" sz="1000" dirty="0" err="1">
                          <a:effectLst/>
                          <a:latin typeface="Consolas" panose="020B0609020204030204" pitchFamily="49" charset="0"/>
                          <a:ea typeface="Calibri" panose="020F0502020204030204" pitchFamily="34" charset="0"/>
                          <a:cs typeface="Arial" panose="020B0604020202020204" pitchFamily="34" charset="0"/>
                        </a:rPr>
                        <a:t>printf</a:t>
                      </a:r>
                      <a:r>
                        <a:rPr lang="en-US" sz="1000" dirty="0">
                          <a:effectLst/>
                          <a:latin typeface="Consolas" panose="020B0609020204030204" pitchFamily="49" charset="0"/>
                          <a:ea typeface="Calibri" panose="020F0502020204030204" pitchFamily="34" charset="0"/>
                          <a:cs typeface="Arial" panose="020B0604020202020204" pitchFamily="34" charset="0"/>
                        </a:rPr>
                        <a:t>(</a:t>
                      </a:r>
                      <a:r>
                        <a:rPr lang="en-US" sz="1000" dirty="0">
                          <a:solidFill>
                            <a:srgbClr val="A31515"/>
                          </a:solidFill>
                          <a:effectLst/>
                          <a:latin typeface="Consolas" panose="020B0609020204030204" pitchFamily="49" charset="0"/>
                          <a:ea typeface="Calibri" panose="020F0502020204030204" pitchFamily="34" charset="0"/>
                          <a:cs typeface="Arial" panose="020B0604020202020204" pitchFamily="34" charset="0"/>
                        </a:rPr>
                        <a:t>"3%s"</a:t>
                      </a:r>
                      <a:r>
                        <a:rPr lang="en-US" sz="1000" dirty="0">
                          <a:effectLst/>
                          <a:latin typeface="Consolas" panose="020B0609020204030204" pitchFamily="49" charset="0"/>
                          <a:ea typeface="Calibri" panose="020F0502020204030204" pitchFamily="34" charset="0"/>
                          <a:cs typeface="Arial" panose="020B0604020202020204" pitchFamily="34" charset="0"/>
                        </a:rPr>
                        <a:t>, c);};</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a:solidFill>
                            <a:srgbClr val="0000FF"/>
                          </a:solidFill>
                          <a:effectLst/>
                          <a:latin typeface="Consolas" panose="020B0609020204030204" pitchFamily="49" charset="0"/>
                          <a:ea typeface="Calibri" panose="020F0502020204030204" pitchFamily="34" charset="0"/>
                          <a:cs typeface="Arial" panose="020B0604020202020204" pitchFamily="34" charset="0"/>
                        </a:rPr>
                        <a:t>void</a:t>
                      </a:r>
                      <a:r>
                        <a:rPr lang="en-US" sz="1000" dirty="0">
                          <a:effectLst/>
                          <a:latin typeface="Consolas" panose="020B0609020204030204" pitchFamily="49" charset="0"/>
                          <a:ea typeface="Calibri" panose="020F0502020204030204" pitchFamily="34" charset="0"/>
                          <a:cs typeface="Arial" panose="020B0604020202020204" pitchFamily="34" charset="0"/>
                        </a:rPr>
                        <a:t> f4(</a:t>
                      </a:r>
                      <a:r>
                        <a:rPr lang="en-US" sz="1000" dirty="0">
                          <a:solidFill>
                            <a:srgbClr val="0000FF"/>
                          </a:solidFill>
                          <a:effectLst/>
                          <a:latin typeface="Consolas" panose="020B0609020204030204" pitchFamily="49" charset="0"/>
                          <a:ea typeface="Calibri" panose="020F0502020204030204" pitchFamily="34" charset="0"/>
                          <a:cs typeface="Arial" panose="020B0604020202020204" pitchFamily="34" charset="0"/>
                        </a:rPr>
                        <a:t>char</a:t>
                      </a:r>
                      <a:r>
                        <a:rPr lang="en-US" sz="1000" dirty="0">
                          <a:effectLst/>
                          <a:latin typeface="Consolas" panose="020B0609020204030204" pitchFamily="49" charset="0"/>
                          <a:ea typeface="Calibri" panose="020F0502020204030204" pitchFamily="34" charset="0"/>
                          <a:cs typeface="Arial" panose="020B0604020202020204" pitchFamily="34" charset="0"/>
                        </a:rPr>
                        <a:t> *c){ </a:t>
                      </a:r>
                      <a:r>
                        <a:rPr lang="en-US" sz="1000" dirty="0" err="1">
                          <a:effectLst/>
                          <a:latin typeface="Consolas" panose="020B0609020204030204" pitchFamily="49" charset="0"/>
                          <a:ea typeface="Calibri" panose="020F0502020204030204" pitchFamily="34" charset="0"/>
                          <a:cs typeface="Arial" panose="020B0604020202020204" pitchFamily="34" charset="0"/>
                        </a:rPr>
                        <a:t>printf</a:t>
                      </a:r>
                      <a:r>
                        <a:rPr lang="en-US" sz="1000" dirty="0">
                          <a:effectLst/>
                          <a:latin typeface="Consolas" panose="020B0609020204030204" pitchFamily="49" charset="0"/>
                          <a:ea typeface="Calibri" panose="020F0502020204030204" pitchFamily="34" charset="0"/>
                          <a:cs typeface="Arial" panose="020B0604020202020204" pitchFamily="34" charset="0"/>
                        </a:rPr>
                        <a:t>(</a:t>
                      </a:r>
                      <a:r>
                        <a:rPr lang="en-US" sz="1000" dirty="0">
                          <a:solidFill>
                            <a:srgbClr val="A31515"/>
                          </a:solidFill>
                          <a:effectLst/>
                          <a:latin typeface="Consolas" panose="020B0609020204030204" pitchFamily="49" charset="0"/>
                          <a:ea typeface="Calibri" panose="020F0502020204030204" pitchFamily="34" charset="0"/>
                          <a:cs typeface="Arial" panose="020B0604020202020204" pitchFamily="34" charset="0"/>
                        </a:rPr>
                        <a:t>"4%s"</a:t>
                      </a:r>
                      <a:r>
                        <a:rPr lang="en-US" sz="1000" dirty="0">
                          <a:effectLst/>
                          <a:latin typeface="Consolas" panose="020B0609020204030204" pitchFamily="49" charset="0"/>
                          <a:ea typeface="Calibri" panose="020F0502020204030204" pitchFamily="34" charset="0"/>
                          <a:cs typeface="Arial" panose="020B0604020202020204" pitchFamily="34" charset="0"/>
                        </a:rPr>
                        <a:t>, c);};</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a:solidFill>
                            <a:srgbClr val="0000FF"/>
                          </a:solidFill>
                          <a:effectLst/>
                          <a:latin typeface="Consolas" panose="020B0609020204030204" pitchFamily="49" charset="0"/>
                          <a:ea typeface="Calibri" panose="020F0502020204030204" pitchFamily="34" charset="0"/>
                          <a:cs typeface="Arial" panose="020B0604020202020204" pitchFamily="34" charset="0"/>
                        </a:rPr>
                        <a:t>void</a:t>
                      </a:r>
                      <a:r>
                        <a:rPr lang="en-US" sz="1000" dirty="0">
                          <a:effectLst/>
                          <a:latin typeface="Consolas" panose="020B0609020204030204" pitchFamily="49" charset="0"/>
                          <a:ea typeface="Calibri" panose="020F0502020204030204" pitchFamily="34" charset="0"/>
                          <a:cs typeface="Arial" panose="020B0604020202020204" pitchFamily="34" charset="0"/>
                        </a:rPr>
                        <a:t> f5(</a:t>
                      </a:r>
                      <a:r>
                        <a:rPr lang="en-US" sz="1000" dirty="0">
                          <a:solidFill>
                            <a:srgbClr val="0000FF"/>
                          </a:solidFill>
                          <a:effectLst/>
                          <a:latin typeface="Consolas" panose="020B0609020204030204" pitchFamily="49" charset="0"/>
                          <a:ea typeface="Calibri" panose="020F0502020204030204" pitchFamily="34" charset="0"/>
                          <a:cs typeface="Arial" panose="020B0604020202020204" pitchFamily="34" charset="0"/>
                        </a:rPr>
                        <a:t>char</a:t>
                      </a:r>
                      <a:r>
                        <a:rPr lang="en-US" sz="1000" dirty="0">
                          <a:effectLst/>
                          <a:latin typeface="Consolas" panose="020B0609020204030204" pitchFamily="49" charset="0"/>
                          <a:ea typeface="Calibri" panose="020F0502020204030204" pitchFamily="34" charset="0"/>
                          <a:cs typeface="Arial" panose="020B0604020202020204" pitchFamily="34" charset="0"/>
                        </a:rPr>
                        <a:t> *c){ </a:t>
                      </a:r>
                      <a:r>
                        <a:rPr lang="en-US" sz="1000" dirty="0" err="1">
                          <a:effectLst/>
                          <a:latin typeface="Consolas" panose="020B0609020204030204" pitchFamily="49" charset="0"/>
                          <a:ea typeface="Calibri" panose="020F0502020204030204" pitchFamily="34" charset="0"/>
                          <a:cs typeface="Arial" panose="020B0604020202020204" pitchFamily="34" charset="0"/>
                        </a:rPr>
                        <a:t>printf</a:t>
                      </a:r>
                      <a:r>
                        <a:rPr lang="en-US" sz="1000" dirty="0">
                          <a:effectLst/>
                          <a:latin typeface="Consolas" panose="020B0609020204030204" pitchFamily="49" charset="0"/>
                          <a:ea typeface="Calibri" panose="020F0502020204030204" pitchFamily="34" charset="0"/>
                          <a:cs typeface="Arial" panose="020B0604020202020204" pitchFamily="34" charset="0"/>
                        </a:rPr>
                        <a:t>(</a:t>
                      </a:r>
                      <a:r>
                        <a:rPr lang="en-US" sz="1000" dirty="0">
                          <a:solidFill>
                            <a:srgbClr val="A31515"/>
                          </a:solidFill>
                          <a:effectLst/>
                          <a:latin typeface="Consolas" panose="020B0609020204030204" pitchFamily="49" charset="0"/>
                          <a:ea typeface="Calibri" panose="020F0502020204030204" pitchFamily="34" charset="0"/>
                          <a:cs typeface="Arial" panose="020B0604020202020204" pitchFamily="34" charset="0"/>
                        </a:rPr>
                        <a:t>"5%s"</a:t>
                      </a:r>
                      <a:r>
                        <a:rPr lang="en-US" sz="1000" dirty="0">
                          <a:effectLst/>
                          <a:latin typeface="Consolas" panose="020B0609020204030204" pitchFamily="49" charset="0"/>
                          <a:ea typeface="Calibri" panose="020F0502020204030204" pitchFamily="34" charset="0"/>
                          <a:cs typeface="Arial" panose="020B0604020202020204" pitchFamily="34" charset="0"/>
                        </a:rPr>
                        <a:t>, c);};</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a:solidFill>
                            <a:srgbClr val="0000FF"/>
                          </a:solidFill>
                          <a:effectLst/>
                          <a:latin typeface="Consolas" panose="020B0609020204030204" pitchFamily="49" charset="0"/>
                          <a:ea typeface="Calibri" panose="020F0502020204030204" pitchFamily="34" charset="0"/>
                          <a:cs typeface="Arial" panose="020B0604020202020204" pitchFamily="34" charset="0"/>
                        </a:rPr>
                        <a:t>void</a:t>
                      </a:r>
                      <a:r>
                        <a:rPr lang="en-US" sz="1000" dirty="0">
                          <a:effectLst/>
                          <a:latin typeface="Consolas" panose="020B0609020204030204" pitchFamily="49" charset="0"/>
                          <a:ea typeface="Calibri" panose="020F0502020204030204" pitchFamily="34" charset="0"/>
                          <a:cs typeface="Arial" panose="020B0604020202020204" pitchFamily="34" charset="0"/>
                        </a:rPr>
                        <a:t> f6(</a:t>
                      </a:r>
                      <a:r>
                        <a:rPr lang="en-US" sz="1000" dirty="0">
                          <a:solidFill>
                            <a:srgbClr val="0000FF"/>
                          </a:solidFill>
                          <a:effectLst/>
                          <a:latin typeface="Consolas" panose="020B0609020204030204" pitchFamily="49" charset="0"/>
                          <a:ea typeface="Calibri" panose="020F0502020204030204" pitchFamily="34" charset="0"/>
                          <a:cs typeface="Arial" panose="020B0604020202020204" pitchFamily="34" charset="0"/>
                        </a:rPr>
                        <a:t>char</a:t>
                      </a:r>
                      <a:r>
                        <a:rPr lang="en-US" sz="1000" dirty="0">
                          <a:effectLst/>
                          <a:latin typeface="Consolas" panose="020B0609020204030204" pitchFamily="49" charset="0"/>
                          <a:ea typeface="Calibri" panose="020F0502020204030204" pitchFamily="34" charset="0"/>
                          <a:cs typeface="Arial" panose="020B0604020202020204" pitchFamily="34" charset="0"/>
                        </a:rPr>
                        <a:t> *c){ </a:t>
                      </a:r>
                      <a:r>
                        <a:rPr lang="en-US" sz="1000" dirty="0" err="1">
                          <a:effectLst/>
                          <a:latin typeface="Consolas" panose="020B0609020204030204" pitchFamily="49" charset="0"/>
                          <a:ea typeface="Calibri" panose="020F0502020204030204" pitchFamily="34" charset="0"/>
                          <a:cs typeface="Arial" panose="020B0604020202020204" pitchFamily="34" charset="0"/>
                        </a:rPr>
                        <a:t>printf</a:t>
                      </a:r>
                      <a:r>
                        <a:rPr lang="en-US" sz="1000" dirty="0">
                          <a:effectLst/>
                          <a:latin typeface="Consolas" panose="020B0609020204030204" pitchFamily="49" charset="0"/>
                          <a:ea typeface="Calibri" panose="020F0502020204030204" pitchFamily="34" charset="0"/>
                          <a:cs typeface="Arial" panose="020B0604020202020204" pitchFamily="34" charset="0"/>
                        </a:rPr>
                        <a:t>(</a:t>
                      </a:r>
                      <a:r>
                        <a:rPr lang="en-US" sz="1000" dirty="0">
                          <a:solidFill>
                            <a:srgbClr val="A31515"/>
                          </a:solidFill>
                          <a:effectLst/>
                          <a:latin typeface="Consolas" panose="020B0609020204030204" pitchFamily="49" charset="0"/>
                          <a:ea typeface="Calibri" panose="020F0502020204030204" pitchFamily="34" charset="0"/>
                          <a:cs typeface="Arial" panose="020B0604020202020204" pitchFamily="34" charset="0"/>
                        </a:rPr>
                        <a:t>"6%s"</a:t>
                      </a:r>
                      <a:r>
                        <a:rPr lang="en-US" sz="1000" dirty="0">
                          <a:effectLst/>
                          <a:latin typeface="Consolas" panose="020B0609020204030204" pitchFamily="49" charset="0"/>
                          <a:ea typeface="Calibri" panose="020F0502020204030204" pitchFamily="34" charset="0"/>
                          <a:cs typeface="Arial" panose="020B0604020202020204" pitchFamily="34" charset="0"/>
                        </a:rPr>
                        <a:t>, c);};</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a:solidFill>
                            <a:srgbClr val="0000FF"/>
                          </a:solidFill>
                          <a:effectLst/>
                          <a:latin typeface="Consolas" panose="020B0609020204030204" pitchFamily="49" charset="0"/>
                          <a:ea typeface="Calibri" panose="020F0502020204030204" pitchFamily="34" charset="0"/>
                          <a:cs typeface="Arial" panose="020B0604020202020204" pitchFamily="34" charset="0"/>
                        </a:rPr>
                        <a:t>void</a:t>
                      </a:r>
                      <a:r>
                        <a:rPr lang="en-US" sz="1000" dirty="0">
                          <a:effectLst/>
                          <a:latin typeface="Consolas" panose="020B0609020204030204" pitchFamily="49" charset="0"/>
                          <a:ea typeface="Calibri" panose="020F0502020204030204" pitchFamily="34" charset="0"/>
                          <a:cs typeface="Arial" panose="020B0604020202020204" pitchFamily="34" charset="0"/>
                        </a:rPr>
                        <a:t> f7(</a:t>
                      </a:r>
                      <a:r>
                        <a:rPr lang="en-US" sz="1000" dirty="0">
                          <a:solidFill>
                            <a:srgbClr val="0000FF"/>
                          </a:solidFill>
                          <a:effectLst/>
                          <a:latin typeface="Consolas" panose="020B0609020204030204" pitchFamily="49" charset="0"/>
                          <a:ea typeface="Calibri" panose="020F0502020204030204" pitchFamily="34" charset="0"/>
                          <a:cs typeface="Arial" panose="020B0604020202020204" pitchFamily="34" charset="0"/>
                        </a:rPr>
                        <a:t>char</a:t>
                      </a:r>
                      <a:r>
                        <a:rPr lang="en-US" sz="1000" dirty="0">
                          <a:effectLst/>
                          <a:latin typeface="Consolas" panose="020B0609020204030204" pitchFamily="49" charset="0"/>
                          <a:ea typeface="Calibri" panose="020F0502020204030204" pitchFamily="34" charset="0"/>
                          <a:cs typeface="Arial" panose="020B0604020202020204" pitchFamily="34" charset="0"/>
                        </a:rPr>
                        <a:t> *c){ </a:t>
                      </a:r>
                      <a:r>
                        <a:rPr lang="en-US" sz="1000" dirty="0" err="1">
                          <a:effectLst/>
                          <a:latin typeface="Consolas" panose="020B0609020204030204" pitchFamily="49" charset="0"/>
                          <a:ea typeface="Calibri" panose="020F0502020204030204" pitchFamily="34" charset="0"/>
                          <a:cs typeface="Arial" panose="020B0604020202020204" pitchFamily="34" charset="0"/>
                        </a:rPr>
                        <a:t>printf</a:t>
                      </a:r>
                      <a:r>
                        <a:rPr lang="en-US" sz="1000" dirty="0">
                          <a:effectLst/>
                          <a:latin typeface="Consolas" panose="020B0609020204030204" pitchFamily="49" charset="0"/>
                          <a:ea typeface="Calibri" panose="020F0502020204030204" pitchFamily="34" charset="0"/>
                          <a:cs typeface="Arial" panose="020B0604020202020204" pitchFamily="34" charset="0"/>
                        </a:rPr>
                        <a:t>(</a:t>
                      </a:r>
                      <a:r>
                        <a:rPr lang="en-US" sz="1000" dirty="0">
                          <a:solidFill>
                            <a:srgbClr val="A31515"/>
                          </a:solidFill>
                          <a:effectLst/>
                          <a:latin typeface="Consolas" panose="020B0609020204030204" pitchFamily="49" charset="0"/>
                          <a:ea typeface="Calibri" panose="020F0502020204030204" pitchFamily="34" charset="0"/>
                          <a:cs typeface="Arial" panose="020B0604020202020204" pitchFamily="34" charset="0"/>
                        </a:rPr>
                        <a:t>"7%s"</a:t>
                      </a:r>
                      <a:r>
                        <a:rPr lang="en-US" sz="1000" dirty="0">
                          <a:effectLst/>
                          <a:latin typeface="Consolas" panose="020B0609020204030204" pitchFamily="49" charset="0"/>
                          <a:ea typeface="Calibri" panose="020F0502020204030204" pitchFamily="34" charset="0"/>
                          <a:cs typeface="Arial" panose="020B0604020202020204" pitchFamily="34" charset="0"/>
                        </a:rPr>
                        <a:t>, c);};</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a:solidFill>
                            <a:srgbClr val="0000FF"/>
                          </a:solidFill>
                          <a:effectLst/>
                          <a:latin typeface="Consolas" panose="020B0609020204030204" pitchFamily="49" charset="0"/>
                          <a:ea typeface="Calibri" panose="020F0502020204030204" pitchFamily="34" charset="0"/>
                          <a:cs typeface="Arial" panose="020B0604020202020204" pitchFamily="34" charset="0"/>
                        </a:rPr>
                        <a:t>void</a:t>
                      </a:r>
                      <a:r>
                        <a:rPr lang="en-US" sz="1000" dirty="0">
                          <a:effectLst/>
                          <a:latin typeface="Consolas" panose="020B0609020204030204" pitchFamily="49" charset="0"/>
                          <a:ea typeface="Calibri" panose="020F0502020204030204" pitchFamily="34" charset="0"/>
                          <a:cs typeface="Arial" panose="020B0604020202020204" pitchFamily="34" charset="0"/>
                        </a:rPr>
                        <a:t> f8(</a:t>
                      </a:r>
                      <a:r>
                        <a:rPr lang="en-US" sz="1000" dirty="0">
                          <a:solidFill>
                            <a:srgbClr val="0000FF"/>
                          </a:solidFill>
                          <a:effectLst/>
                          <a:latin typeface="Consolas" panose="020B0609020204030204" pitchFamily="49" charset="0"/>
                          <a:ea typeface="Calibri" panose="020F0502020204030204" pitchFamily="34" charset="0"/>
                          <a:cs typeface="Arial" panose="020B0604020202020204" pitchFamily="34" charset="0"/>
                        </a:rPr>
                        <a:t>char</a:t>
                      </a:r>
                      <a:r>
                        <a:rPr lang="en-US" sz="1000" dirty="0">
                          <a:effectLst/>
                          <a:latin typeface="Consolas" panose="020B0609020204030204" pitchFamily="49" charset="0"/>
                          <a:ea typeface="Calibri" panose="020F0502020204030204" pitchFamily="34" charset="0"/>
                          <a:cs typeface="Arial" panose="020B0604020202020204" pitchFamily="34" charset="0"/>
                        </a:rPr>
                        <a:t> *c){ </a:t>
                      </a:r>
                      <a:r>
                        <a:rPr lang="en-US" sz="1000" dirty="0" err="1">
                          <a:effectLst/>
                          <a:latin typeface="Consolas" panose="020B0609020204030204" pitchFamily="49" charset="0"/>
                          <a:ea typeface="Calibri" panose="020F0502020204030204" pitchFamily="34" charset="0"/>
                          <a:cs typeface="Arial" panose="020B0604020202020204" pitchFamily="34" charset="0"/>
                        </a:rPr>
                        <a:t>printf</a:t>
                      </a:r>
                      <a:r>
                        <a:rPr lang="en-US" sz="1000" dirty="0">
                          <a:effectLst/>
                          <a:latin typeface="Consolas" panose="020B0609020204030204" pitchFamily="49" charset="0"/>
                          <a:ea typeface="Calibri" panose="020F0502020204030204" pitchFamily="34" charset="0"/>
                          <a:cs typeface="Arial" panose="020B0604020202020204" pitchFamily="34" charset="0"/>
                        </a:rPr>
                        <a:t>(</a:t>
                      </a:r>
                      <a:r>
                        <a:rPr lang="en-US" sz="1000" dirty="0">
                          <a:solidFill>
                            <a:srgbClr val="A31515"/>
                          </a:solidFill>
                          <a:effectLst/>
                          <a:latin typeface="Consolas" panose="020B0609020204030204" pitchFamily="49" charset="0"/>
                          <a:ea typeface="Calibri" panose="020F0502020204030204" pitchFamily="34" charset="0"/>
                          <a:cs typeface="Arial" panose="020B0604020202020204" pitchFamily="34" charset="0"/>
                        </a:rPr>
                        <a:t>"8%s"</a:t>
                      </a:r>
                      <a:r>
                        <a:rPr lang="en-US" sz="1000" dirty="0">
                          <a:effectLst/>
                          <a:latin typeface="Consolas" panose="020B0609020204030204" pitchFamily="49" charset="0"/>
                          <a:ea typeface="Calibri" panose="020F0502020204030204" pitchFamily="34" charset="0"/>
                          <a:cs typeface="Arial" panose="020B0604020202020204" pitchFamily="34" charset="0"/>
                        </a:rPr>
                        <a:t>, c);};</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a:solidFill>
                            <a:srgbClr val="0000FF"/>
                          </a:solidFill>
                          <a:effectLst/>
                          <a:latin typeface="Consolas" panose="020B0609020204030204" pitchFamily="49" charset="0"/>
                          <a:ea typeface="Calibri" panose="020F0502020204030204" pitchFamily="34" charset="0"/>
                          <a:cs typeface="Arial" panose="020B0604020202020204" pitchFamily="34" charset="0"/>
                        </a:rPr>
                        <a:t>void</a:t>
                      </a:r>
                      <a:r>
                        <a:rPr lang="en-US" sz="1000" dirty="0">
                          <a:effectLst/>
                          <a:latin typeface="Consolas" panose="020B0609020204030204" pitchFamily="49" charset="0"/>
                          <a:ea typeface="Calibri" panose="020F0502020204030204" pitchFamily="34" charset="0"/>
                          <a:cs typeface="Arial" panose="020B0604020202020204" pitchFamily="34" charset="0"/>
                        </a:rPr>
                        <a:t> f9(</a:t>
                      </a:r>
                      <a:r>
                        <a:rPr lang="en-US" sz="1000" dirty="0">
                          <a:solidFill>
                            <a:srgbClr val="0000FF"/>
                          </a:solidFill>
                          <a:effectLst/>
                          <a:latin typeface="Consolas" panose="020B0609020204030204" pitchFamily="49" charset="0"/>
                          <a:ea typeface="Calibri" panose="020F0502020204030204" pitchFamily="34" charset="0"/>
                          <a:cs typeface="Arial" panose="020B0604020202020204" pitchFamily="34" charset="0"/>
                        </a:rPr>
                        <a:t>char</a:t>
                      </a:r>
                      <a:r>
                        <a:rPr lang="en-US" sz="1000" dirty="0">
                          <a:effectLst/>
                          <a:latin typeface="Consolas" panose="020B0609020204030204" pitchFamily="49" charset="0"/>
                          <a:ea typeface="Calibri" panose="020F0502020204030204" pitchFamily="34" charset="0"/>
                          <a:cs typeface="Arial" panose="020B0604020202020204" pitchFamily="34" charset="0"/>
                        </a:rPr>
                        <a:t> *c){ </a:t>
                      </a:r>
                      <a:r>
                        <a:rPr lang="en-US" sz="1000" dirty="0" err="1">
                          <a:effectLst/>
                          <a:latin typeface="Consolas" panose="020B0609020204030204" pitchFamily="49" charset="0"/>
                          <a:ea typeface="Calibri" panose="020F0502020204030204" pitchFamily="34" charset="0"/>
                          <a:cs typeface="Arial" panose="020B0604020202020204" pitchFamily="34" charset="0"/>
                        </a:rPr>
                        <a:t>printf</a:t>
                      </a:r>
                      <a:r>
                        <a:rPr lang="en-US" sz="1000" dirty="0">
                          <a:effectLst/>
                          <a:latin typeface="Consolas" panose="020B0609020204030204" pitchFamily="49" charset="0"/>
                          <a:ea typeface="Calibri" panose="020F0502020204030204" pitchFamily="34" charset="0"/>
                          <a:cs typeface="Arial" panose="020B0604020202020204" pitchFamily="34" charset="0"/>
                        </a:rPr>
                        <a:t>(</a:t>
                      </a:r>
                      <a:r>
                        <a:rPr lang="en-US" sz="1000" dirty="0">
                          <a:solidFill>
                            <a:srgbClr val="A31515"/>
                          </a:solidFill>
                          <a:effectLst/>
                          <a:latin typeface="Consolas" panose="020B0609020204030204" pitchFamily="49" charset="0"/>
                          <a:ea typeface="Calibri" panose="020F0502020204030204" pitchFamily="34" charset="0"/>
                          <a:cs typeface="Arial" panose="020B0604020202020204" pitchFamily="34" charset="0"/>
                        </a:rPr>
                        <a:t>"9%s"</a:t>
                      </a:r>
                      <a:r>
                        <a:rPr lang="en-US" sz="1000" dirty="0">
                          <a:effectLst/>
                          <a:latin typeface="Consolas" panose="020B0609020204030204" pitchFamily="49" charset="0"/>
                          <a:ea typeface="Calibri" panose="020F0502020204030204" pitchFamily="34" charset="0"/>
                          <a:cs typeface="Arial" panose="020B0604020202020204" pitchFamily="34" charset="0"/>
                        </a:rPr>
                        <a:t>, c);};</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a:effectLst/>
                          <a:latin typeface="Consolas" panose="020B0609020204030204" pitchFamily="49" charset="0"/>
                          <a:ea typeface="Calibri" panose="020F0502020204030204" pitchFamily="34" charset="0"/>
                          <a:cs typeface="Arial" panose="020B0604020202020204" pitchFamily="34" charset="0"/>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err="1">
                          <a:solidFill>
                            <a:srgbClr val="0000FF"/>
                          </a:solidFill>
                          <a:effectLst/>
                          <a:latin typeface="Consolas" panose="020B0609020204030204" pitchFamily="49" charset="0"/>
                          <a:ea typeface="Calibri" panose="020F0502020204030204" pitchFamily="34" charset="0"/>
                          <a:cs typeface="Arial" panose="020B0604020202020204" pitchFamily="34" charset="0"/>
                        </a:rPr>
                        <a:t>typedef</a:t>
                      </a:r>
                      <a:r>
                        <a:rPr lang="en-US" sz="1000" dirty="0">
                          <a:effectLst/>
                          <a:latin typeface="Consolas" panose="020B0609020204030204" pitchFamily="49" charset="0"/>
                          <a:ea typeface="Calibri" panose="020F0502020204030204" pitchFamily="34" charset="0"/>
                          <a:cs typeface="Arial" panose="020B0604020202020204" pitchFamily="34" charset="0"/>
                        </a:rPr>
                        <a:t> </a:t>
                      </a:r>
                      <a:r>
                        <a:rPr lang="en-US" sz="1000" dirty="0" err="1">
                          <a:solidFill>
                            <a:srgbClr val="0000FF"/>
                          </a:solidFill>
                          <a:effectLst/>
                          <a:latin typeface="Consolas" panose="020B0609020204030204" pitchFamily="49" charset="0"/>
                          <a:ea typeface="Calibri" panose="020F0502020204030204" pitchFamily="34" charset="0"/>
                          <a:cs typeface="Arial" panose="020B0604020202020204" pitchFamily="34" charset="0"/>
                        </a:rPr>
                        <a:t>struct</a:t>
                      </a:r>
                      <a:r>
                        <a:rPr lang="en-US" sz="1000" dirty="0">
                          <a:effectLst/>
                          <a:latin typeface="Consolas" panose="020B0609020204030204" pitchFamily="49" charset="0"/>
                          <a:ea typeface="Calibri" panose="020F0502020204030204" pitchFamily="34" charset="0"/>
                          <a:cs typeface="Arial" panose="020B0604020202020204" pitchFamily="34" charset="0"/>
                        </a:rPr>
                        <a:t> Structure1</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a:effectLst/>
                          <a:latin typeface="Consolas" panose="020B0609020204030204" pitchFamily="49" charset="0"/>
                          <a:ea typeface="Calibri" panose="020F0502020204030204" pitchFamily="34" charset="0"/>
                          <a:cs typeface="Arial" panose="020B0604020202020204" pitchFamily="34" charset="0"/>
                        </a:rPr>
                        <a:t>{</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a:effectLst/>
                          <a:latin typeface="Consolas" panose="020B0609020204030204" pitchFamily="49" charset="0"/>
                          <a:ea typeface="Calibri" panose="020F0502020204030204" pitchFamily="34" charset="0"/>
                          <a:cs typeface="Arial" panose="020B0604020202020204" pitchFamily="34" charset="0"/>
                        </a:rPr>
                        <a:t>	</a:t>
                      </a:r>
                      <a:r>
                        <a:rPr lang="en-US" sz="1000" dirty="0">
                          <a:solidFill>
                            <a:srgbClr val="0000FF"/>
                          </a:solidFill>
                          <a:effectLst/>
                          <a:latin typeface="Consolas" panose="020B0609020204030204" pitchFamily="49" charset="0"/>
                          <a:ea typeface="Calibri" panose="020F0502020204030204" pitchFamily="34" charset="0"/>
                          <a:cs typeface="Arial" panose="020B0604020202020204" pitchFamily="34" charset="0"/>
                        </a:rPr>
                        <a:t>void</a:t>
                      </a:r>
                      <a:r>
                        <a:rPr lang="en-US" sz="1000" dirty="0">
                          <a:effectLst/>
                          <a:latin typeface="Consolas" panose="020B0609020204030204" pitchFamily="49" charset="0"/>
                          <a:ea typeface="Calibri" panose="020F0502020204030204" pitchFamily="34" charset="0"/>
                          <a:cs typeface="Arial" panose="020B0604020202020204" pitchFamily="34" charset="0"/>
                        </a:rPr>
                        <a:t> (*</a:t>
                      </a:r>
                      <a:r>
                        <a:rPr lang="en-US" sz="1000" dirty="0" err="1">
                          <a:effectLst/>
                          <a:latin typeface="Consolas" panose="020B0609020204030204" pitchFamily="49" charset="0"/>
                          <a:ea typeface="Calibri" panose="020F0502020204030204" pitchFamily="34" charset="0"/>
                          <a:cs typeface="Arial" panose="020B0604020202020204" pitchFamily="34" charset="0"/>
                        </a:rPr>
                        <a:t>ptrFunctions</a:t>
                      </a:r>
                      <a:r>
                        <a:rPr lang="en-US" sz="1000" dirty="0">
                          <a:effectLst/>
                          <a:latin typeface="Consolas" panose="020B0609020204030204" pitchFamily="49" charset="0"/>
                          <a:ea typeface="Calibri" panose="020F0502020204030204" pitchFamily="34" charset="0"/>
                          <a:cs typeface="Arial" panose="020B0604020202020204" pitchFamily="34" charset="0"/>
                        </a:rPr>
                        <a:t>[10])(</a:t>
                      </a:r>
                      <a:r>
                        <a:rPr lang="en-US" sz="1000" dirty="0">
                          <a:solidFill>
                            <a:srgbClr val="0000FF"/>
                          </a:solidFill>
                          <a:effectLst/>
                          <a:latin typeface="Consolas" panose="020B0609020204030204" pitchFamily="49" charset="0"/>
                          <a:ea typeface="Calibri" panose="020F0502020204030204" pitchFamily="34" charset="0"/>
                          <a:cs typeface="Arial" panose="020B0604020202020204" pitchFamily="34" charset="0"/>
                        </a:rPr>
                        <a:t>char</a:t>
                      </a:r>
                      <a:r>
                        <a:rPr lang="en-US" sz="1000" dirty="0">
                          <a:effectLst/>
                          <a:latin typeface="Consolas" panose="020B0609020204030204" pitchFamily="49" charset="0"/>
                          <a:ea typeface="Calibri" panose="020F0502020204030204" pitchFamily="34" charset="0"/>
                          <a:cs typeface="Arial" panose="020B0604020202020204" pitchFamily="34" charset="0"/>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a:effectLst/>
                          <a:latin typeface="Consolas" panose="020B0609020204030204" pitchFamily="49" charset="0"/>
                          <a:ea typeface="Calibri" panose="020F0502020204030204" pitchFamily="34" charset="0"/>
                          <a:cs typeface="Arial" panose="020B0604020202020204" pitchFamily="34" charset="0"/>
                        </a:rPr>
                        <a:t>	</a:t>
                      </a:r>
                      <a:r>
                        <a:rPr lang="en-US" sz="1000" dirty="0">
                          <a:solidFill>
                            <a:srgbClr val="0000FF"/>
                          </a:solidFill>
                          <a:effectLst/>
                          <a:latin typeface="Consolas" panose="020B0609020204030204" pitchFamily="49" charset="0"/>
                          <a:ea typeface="Calibri" panose="020F0502020204030204" pitchFamily="34" charset="0"/>
                          <a:cs typeface="Arial" panose="020B0604020202020204" pitchFamily="34" charset="0"/>
                        </a:rPr>
                        <a:t>char</a:t>
                      </a:r>
                      <a:r>
                        <a:rPr lang="en-US" sz="1000" dirty="0">
                          <a:effectLst/>
                          <a:latin typeface="Consolas" panose="020B0609020204030204" pitchFamily="49" charset="0"/>
                          <a:ea typeface="Calibri" panose="020F0502020204030204" pitchFamily="34" charset="0"/>
                          <a:cs typeface="Arial" panose="020B0604020202020204" pitchFamily="34" charset="0"/>
                        </a:rPr>
                        <a:t> buff[100];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a:effectLst/>
                          <a:latin typeface="Consolas" panose="020B0609020204030204" pitchFamily="49" charset="0"/>
                          <a:ea typeface="Calibri" panose="020F0502020204030204" pitchFamily="34" charset="0"/>
                          <a:cs typeface="Arial" panose="020B0604020202020204" pitchFamily="34" charset="0"/>
                        </a:rPr>
                        <a:t>};</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a:effectLst/>
                          <a:latin typeface="Consolas" panose="020B0609020204030204" pitchFamily="49" charset="0"/>
                          <a:ea typeface="Calibri" panose="020F0502020204030204" pitchFamily="34" charset="0"/>
                          <a:cs typeface="Arial" panose="020B0604020202020204" pitchFamily="34" charset="0"/>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33290" marR="33290" marT="0" marB="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C0C0C0"/>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719267075"/>
              </p:ext>
            </p:extLst>
          </p:nvPr>
        </p:nvGraphicFramePr>
        <p:xfrm>
          <a:off x="3071707" y="2492897"/>
          <a:ext cx="2736304" cy="3312368"/>
        </p:xfrm>
        <a:graphic>
          <a:graphicData uri="http://schemas.openxmlformats.org/drawingml/2006/table">
            <a:tbl>
              <a:tblPr rtl="1" firstRow="1" firstCol="1" bandRow="1"/>
              <a:tblGrid>
                <a:gridCol w="2736304"/>
              </a:tblGrid>
              <a:tr h="3312368">
                <a:tc>
                  <a:txBody>
                    <a:bodyPr/>
                    <a:lstStyle/>
                    <a:p>
                      <a:pPr marL="0" marR="0" rtl="0">
                        <a:lnSpc>
                          <a:spcPct val="115000"/>
                        </a:lnSpc>
                        <a:spcBef>
                          <a:spcPts val="0"/>
                        </a:spcBef>
                        <a:spcAft>
                          <a:spcPts val="0"/>
                        </a:spcAft>
                      </a:pPr>
                      <a:r>
                        <a:rPr lang="en-US" sz="1000" dirty="0" smtClean="0">
                          <a:solidFill>
                            <a:srgbClr val="0000FF"/>
                          </a:solidFill>
                          <a:effectLst/>
                          <a:latin typeface="Consolas" panose="020B0609020204030204" pitchFamily="49" charset="0"/>
                          <a:ea typeface="Calibri" panose="020F0502020204030204" pitchFamily="34" charset="0"/>
                          <a:cs typeface="Arial" panose="020B0604020202020204" pitchFamily="34" charset="0"/>
                        </a:rPr>
                        <a:t>void</a:t>
                      </a:r>
                      <a:r>
                        <a:rPr lang="en-US" sz="1000" dirty="0" smtClean="0">
                          <a:effectLst/>
                          <a:latin typeface="Consolas" panose="020B0609020204030204" pitchFamily="49" charset="0"/>
                          <a:ea typeface="Calibri" panose="020F0502020204030204" pitchFamily="34" charset="0"/>
                          <a:cs typeface="Arial" panose="020B0604020202020204" pitchFamily="34" charset="0"/>
                        </a:rPr>
                        <a:t> </a:t>
                      </a:r>
                      <a:r>
                        <a:rPr lang="en-US" sz="1000" dirty="0" err="1">
                          <a:effectLst/>
                          <a:latin typeface="Consolas" panose="020B0609020204030204" pitchFamily="49" charset="0"/>
                          <a:ea typeface="Calibri" panose="020F0502020204030204" pitchFamily="34" charset="0"/>
                          <a:cs typeface="Arial" panose="020B0604020202020204" pitchFamily="34" charset="0"/>
                        </a:rPr>
                        <a:t>initStructure</a:t>
                      </a:r>
                      <a:r>
                        <a:rPr lang="en-US" sz="1000" dirty="0">
                          <a:effectLst/>
                          <a:latin typeface="Consolas" panose="020B0609020204030204" pitchFamily="49" charset="0"/>
                          <a:ea typeface="Calibri" panose="020F0502020204030204" pitchFamily="34" charset="0"/>
                          <a:cs typeface="Arial" panose="020B0604020202020204" pitchFamily="34" charset="0"/>
                        </a:rPr>
                        <a:t>(Structure1 * str1, </a:t>
                      </a:r>
                      <a:r>
                        <a:rPr lang="en-US" sz="1000" dirty="0">
                          <a:solidFill>
                            <a:srgbClr val="0000FF"/>
                          </a:solidFill>
                          <a:effectLst/>
                          <a:latin typeface="Consolas" panose="020B0609020204030204" pitchFamily="49" charset="0"/>
                          <a:ea typeface="Calibri" panose="020F0502020204030204" pitchFamily="34" charset="0"/>
                          <a:cs typeface="Arial" panose="020B0604020202020204" pitchFamily="34" charset="0"/>
                        </a:rPr>
                        <a:t>char</a:t>
                      </a:r>
                      <a:r>
                        <a:rPr lang="en-US" sz="1000" dirty="0">
                          <a:effectLst/>
                          <a:latin typeface="Consolas" panose="020B0609020204030204" pitchFamily="49" charset="0"/>
                          <a:ea typeface="Calibri" panose="020F0502020204030204" pitchFamily="34" charset="0"/>
                          <a:cs typeface="Arial" panose="020B0604020202020204" pitchFamily="34" charset="0"/>
                        </a:rPr>
                        <a:t> * message)</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a:effectLst/>
                          <a:latin typeface="Consolas" panose="020B0609020204030204" pitchFamily="49" charset="0"/>
                          <a:ea typeface="Calibri" panose="020F0502020204030204" pitchFamily="34" charset="0"/>
                          <a:cs typeface="Arial" panose="020B0604020202020204" pitchFamily="34" charset="0"/>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smtClean="0">
                          <a:effectLst/>
                          <a:latin typeface="Consolas" panose="020B0609020204030204" pitchFamily="49" charset="0"/>
                          <a:ea typeface="Calibri" panose="020F0502020204030204" pitchFamily="34" charset="0"/>
                          <a:cs typeface="Arial" panose="020B0604020202020204" pitchFamily="34" charset="0"/>
                        </a:rPr>
                        <a:t>   str1-</a:t>
                      </a:r>
                      <a:r>
                        <a:rPr lang="en-US" sz="1000" dirty="0">
                          <a:effectLst/>
                          <a:latin typeface="Consolas" panose="020B0609020204030204" pitchFamily="49" charset="0"/>
                          <a:ea typeface="Calibri" panose="020F0502020204030204" pitchFamily="34" charset="0"/>
                          <a:cs typeface="Arial" panose="020B0604020202020204" pitchFamily="34" charset="0"/>
                        </a:rPr>
                        <a:t>&gt;</a:t>
                      </a:r>
                      <a:r>
                        <a:rPr lang="en-US" sz="1000" dirty="0" err="1">
                          <a:effectLst/>
                          <a:latin typeface="Consolas" panose="020B0609020204030204" pitchFamily="49" charset="0"/>
                          <a:ea typeface="Calibri" panose="020F0502020204030204" pitchFamily="34" charset="0"/>
                          <a:cs typeface="Arial" panose="020B0604020202020204" pitchFamily="34" charset="0"/>
                        </a:rPr>
                        <a:t>ptrFunctions</a:t>
                      </a:r>
                      <a:r>
                        <a:rPr lang="en-US" sz="1000" dirty="0">
                          <a:effectLst/>
                          <a:latin typeface="Consolas" panose="020B0609020204030204" pitchFamily="49" charset="0"/>
                          <a:ea typeface="Calibri" panose="020F0502020204030204" pitchFamily="34" charset="0"/>
                          <a:cs typeface="Arial" panose="020B0604020202020204" pitchFamily="34" charset="0"/>
                        </a:rPr>
                        <a:t>[0] = f0;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smtClean="0">
                          <a:effectLst/>
                          <a:latin typeface="Consolas" panose="020B0609020204030204" pitchFamily="49" charset="0"/>
                          <a:ea typeface="Calibri" panose="020F0502020204030204" pitchFamily="34" charset="0"/>
                          <a:cs typeface="Arial" panose="020B0604020202020204" pitchFamily="34" charset="0"/>
                        </a:rPr>
                        <a:t>   str1-</a:t>
                      </a:r>
                      <a:r>
                        <a:rPr lang="en-US" sz="1000" dirty="0">
                          <a:effectLst/>
                          <a:latin typeface="Consolas" panose="020B0609020204030204" pitchFamily="49" charset="0"/>
                          <a:ea typeface="Calibri" panose="020F0502020204030204" pitchFamily="34" charset="0"/>
                          <a:cs typeface="Arial" panose="020B0604020202020204" pitchFamily="34" charset="0"/>
                        </a:rPr>
                        <a:t>&gt;</a:t>
                      </a:r>
                      <a:r>
                        <a:rPr lang="en-US" sz="1000" dirty="0" err="1">
                          <a:effectLst/>
                          <a:latin typeface="Consolas" panose="020B0609020204030204" pitchFamily="49" charset="0"/>
                          <a:ea typeface="Calibri" panose="020F0502020204030204" pitchFamily="34" charset="0"/>
                          <a:cs typeface="Arial" panose="020B0604020202020204" pitchFamily="34" charset="0"/>
                        </a:rPr>
                        <a:t>ptrFunctions</a:t>
                      </a:r>
                      <a:r>
                        <a:rPr lang="en-US" sz="1000" dirty="0">
                          <a:effectLst/>
                          <a:latin typeface="Consolas" panose="020B0609020204030204" pitchFamily="49" charset="0"/>
                          <a:ea typeface="Calibri" panose="020F0502020204030204" pitchFamily="34" charset="0"/>
                          <a:cs typeface="Arial" panose="020B0604020202020204" pitchFamily="34" charset="0"/>
                        </a:rPr>
                        <a:t>[1] = f1;</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smtClean="0">
                          <a:effectLst/>
                          <a:latin typeface="Consolas" panose="020B0609020204030204" pitchFamily="49" charset="0"/>
                          <a:ea typeface="Calibri" panose="020F0502020204030204" pitchFamily="34" charset="0"/>
                          <a:cs typeface="Arial" panose="020B0604020202020204" pitchFamily="34" charset="0"/>
                        </a:rPr>
                        <a:t>   str1-</a:t>
                      </a:r>
                      <a:r>
                        <a:rPr lang="en-US" sz="1000" dirty="0">
                          <a:effectLst/>
                          <a:latin typeface="Consolas" panose="020B0609020204030204" pitchFamily="49" charset="0"/>
                          <a:ea typeface="Calibri" panose="020F0502020204030204" pitchFamily="34" charset="0"/>
                          <a:cs typeface="Arial" panose="020B0604020202020204" pitchFamily="34" charset="0"/>
                        </a:rPr>
                        <a:t>&gt;</a:t>
                      </a:r>
                      <a:r>
                        <a:rPr lang="en-US" sz="1000" dirty="0" err="1">
                          <a:effectLst/>
                          <a:latin typeface="Consolas" panose="020B0609020204030204" pitchFamily="49" charset="0"/>
                          <a:ea typeface="Calibri" panose="020F0502020204030204" pitchFamily="34" charset="0"/>
                          <a:cs typeface="Arial" panose="020B0604020202020204" pitchFamily="34" charset="0"/>
                        </a:rPr>
                        <a:t>ptrFunctions</a:t>
                      </a:r>
                      <a:r>
                        <a:rPr lang="en-US" sz="1000" dirty="0">
                          <a:effectLst/>
                          <a:latin typeface="Consolas" panose="020B0609020204030204" pitchFamily="49" charset="0"/>
                          <a:ea typeface="Calibri" panose="020F0502020204030204" pitchFamily="34" charset="0"/>
                          <a:cs typeface="Arial" panose="020B0604020202020204" pitchFamily="34" charset="0"/>
                        </a:rPr>
                        <a:t>[2] = f2;</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smtClean="0">
                          <a:effectLst/>
                          <a:latin typeface="Consolas" panose="020B0609020204030204" pitchFamily="49" charset="0"/>
                          <a:ea typeface="Calibri" panose="020F0502020204030204" pitchFamily="34" charset="0"/>
                          <a:cs typeface="Arial" panose="020B0604020202020204" pitchFamily="34" charset="0"/>
                        </a:rPr>
                        <a:t>   str1-</a:t>
                      </a:r>
                      <a:r>
                        <a:rPr lang="en-US" sz="1000" dirty="0">
                          <a:effectLst/>
                          <a:latin typeface="Consolas" panose="020B0609020204030204" pitchFamily="49" charset="0"/>
                          <a:ea typeface="Calibri" panose="020F0502020204030204" pitchFamily="34" charset="0"/>
                          <a:cs typeface="Arial" panose="020B0604020202020204" pitchFamily="34" charset="0"/>
                        </a:rPr>
                        <a:t>&gt;</a:t>
                      </a:r>
                      <a:r>
                        <a:rPr lang="en-US" sz="1000" dirty="0" err="1">
                          <a:effectLst/>
                          <a:latin typeface="Consolas" panose="020B0609020204030204" pitchFamily="49" charset="0"/>
                          <a:ea typeface="Calibri" panose="020F0502020204030204" pitchFamily="34" charset="0"/>
                          <a:cs typeface="Arial" panose="020B0604020202020204" pitchFamily="34" charset="0"/>
                        </a:rPr>
                        <a:t>ptrFunctions</a:t>
                      </a:r>
                      <a:r>
                        <a:rPr lang="en-US" sz="1000" dirty="0">
                          <a:effectLst/>
                          <a:latin typeface="Consolas" panose="020B0609020204030204" pitchFamily="49" charset="0"/>
                          <a:ea typeface="Calibri" panose="020F0502020204030204" pitchFamily="34" charset="0"/>
                          <a:cs typeface="Arial" panose="020B0604020202020204" pitchFamily="34" charset="0"/>
                        </a:rPr>
                        <a:t>[3] = f3;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smtClean="0">
                          <a:effectLst/>
                          <a:latin typeface="Consolas" panose="020B0609020204030204" pitchFamily="49" charset="0"/>
                          <a:ea typeface="Calibri" panose="020F0502020204030204" pitchFamily="34" charset="0"/>
                          <a:cs typeface="Arial" panose="020B0604020202020204" pitchFamily="34" charset="0"/>
                        </a:rPr>
                        <a:t>   str1-</a:t>
                      </a:r>
                      <a:r>
                        <a:rPr lang="en-US" sz="1000" dirty="0">
                          <a:effectLst/>
                          <a:latin typeface="Consolas" panose="020B0609020204030204" pitchFamily="49" charset="0"/>
                          <a:ea typeface="Calibri" panose="020F0502020204030204" pitchFamily="34" charset="0"/>
                          <a:cs typeface="Arial" panose="020B0604020202020204" pitchFamily="34" charset="0"/>
                        </a:rPr>
                        <a:t>&gt;</a:t>
                      </a:r>
                      <a:r>
                        <a:rPr lang="en-US" sz="1000" dirty="0" err="1">
                          <a:effectLst/>
                          <a:latin typeface="Consolas" panose="020B0609020204030204" pitchFamily="49" charset="0"/>
                          <a:ea typeface="Calibri" panose="020F0502020204030204" pitchFamily="34" charset="0"/>
                          <a:cs typeface="Arial" panose="020B0604020202020204" pitchFamily="34" charset="0"/>
                        </a:rPr>
                        <a:t>ptrFunctions</a:t>
                      </a:r>
                      <a:r>
                        <a:rPr lang="en-US" sz="1000" dirty="0">
                          <a:effectLst/>
                          <a:latin typeface="Consolas" panose="020B0609020204030204" pitchFamily="49" charset="0"/>
                          <a:ea typeface="Calibri" panose="020F0502020204030204" pitchFamily="34" charset="0"/>
                          <a:cs typeface="Arial" panose="020B0604020202020204" pitchFamily="34" charset="0"/>
                        </a:rPr>
                        <a:t>[4] = f4;</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smtClean="0">
                          <a:effectLst/>
                          <a:latin typeface="Consolas" panose="020B0609020204030204" pitchFamily="49" charset="0"/>
                          <a:ea typeface="Calibri" panose="020F0502020204030204" pitchFamily="34" charset="0"/>
                          <a:cs typeface="Arial" panose="020B0604020202020204" pitchFamily="34" charset="0"/>
                        </a:rPr>
                        <a:t>   str1-</a:t>
                      </a:r>
                      <a:r>
                        <a:rPr lang="en-US" sz="1000" dirty="0">
                          <a:effectLst/>
                          <a:latin typeface="Consolas" panose="020B0609020204030204" pitchFamily="49" charset="0"/>
                          <a:ea typeface="Calibri" panose="020F0502020204030204" pitchFamily="34" charset="0"/>
                          <a:cs typeface="Arial" panose="020B0604020202020204" pitchFamily="34" charset="0"/>
                        </a:rPr>
                        <a:t>&gt;</a:t>
                      </a:r>
                      <a:r>
                        <a:rPr lang="en-US" sz="1000" dirty="0" err="1">
                          <a:effectLst/>
                          <a:latin typeface="Consolas" panose="020B0609020204030204" pitchFamily="49" charset="0"/>
                          <a:ea typeface="Calibri" panose="020F0502020204030204" pitchFamily="34" charset="0"/>
                          <a:cs typeface="Arial" panose="020B0604020202020204" pitchFamily="34" charset="0"/>
                        </a:rPr>
                        <a:t>ptrFunctions</a:t>
                      </a:r>
                      <a:r>
                        <a:rPr lang="en-US" sz="1000" dirty="0">
                          <a:effectLst/>
                          <a:latin typeface="Consolas" panose="020B0609020204030204" pitchFamily="49" charset="0"/>
                          <a:ea typeface="Calibri" panose="020F0502020204030204" pitchFamily="34" charset="0"/>
                          <a:cs typeface="Arial" panose="020B0604020202020204" pitchFamily="34" charset="0"/>
                        </a:rPr>
                        <a:t>[5] = f5;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smtClean="0">
                          <a:effectLst/>
                          <a:latin typeface="Consolas" panose="020B0609020204030204" pitchFamily="49" charset="0"/>
                          <a:ea typeface="Calibri" panose="020F0502020204030204" pitchFamily="34" charset="0"/>
                          <a:cs typeface="Arial" panose="020B0604020202020204" pitchFamily="34" charset="0"/>
                        </a:rPr>
                        <a:t>   str1-</a:t>
                      </a:r>
                      <a:r>
                        <a:rPr lang="en-US" sz="1000" dirty="0">
                          <a:effectLst/>
                          <a:latin typeface="Consolas" panose="020B0609020204030204" pitchFamily="49" charset="0"/>
                          <a:ea typeface="Calibri" panose="020F0502020204030204" pitchFamily="34" charset="0"/>
                          <a:cs typeface="Arial" panose="020B0604020202020204" pitchFamily="34" charset="0"/>
                        </a:rPr>
                        <a:t>&gt;</a:t>
                      </a:r>
                      <a:r>
                        <a:rPr lang="en-US" sz="1000" dirty="0" err="1">
                          <a:effectLst/>
                          <a:latin typeface="Consolas" panose="020B0609020204030204" pitchFamily="49" charset="0"/>
                          <a:ea typeface="Calibri" panose="020F0502020204030204" pitchFamily="34" charset="0"/>
                          <a:cs typeface="Arial" panose="020B0604020202020204" pitchFamily="34" charset="0"/>
                        </a:rPr>
                        <a:t>ptrFunctions</a:t>
                      </a:r>
                      <a:r>
                        <a:rPr lang="en-US" sz="1000" dirty="0">
                          <a:effectLst/>
                          <a:latin typeface="Consolas" panose="020B0609020204030204" pitchFamily="49" charset="0"/>
                          <a:ea typeface="Calibri" panose="020F0502020204030204" pitchFamily="34" charset="0"/>
                          <a:cs typeface="Arial" panose="020B0604020202020204" pitchFamily="34" charset="0"/>
                        </a:rPr>
                        <a:t>[6] = f6;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smtClean="0">
                          <a:effectLst/>
                          <a:latin typeface="Consolas" panose="020B0609020204030204" pitchFamily="49" charset="0"/>
                          <a:ea typeface="Calibri" panose="020F0502020204030204" pitchFamily="34" charset="0"/>
                          <a:cs typeface="Arial" panose="020B0604020202020204" pitchFamily="34" charset="0"/>
                        </a:rPr>
                        <a:t>   str1-</a:t>
                      </a:r>
                      <a:r>
                        <a:rPr lang="en-US" sz="1000" dirty="0">
                          <a:effectLst/>
                          <a:latin typeface="Consolas" panose="020B0609020204030204" pitchFamily="49" charset="0"/>
                          <a:ea typeface="Calibri" panose="020F0502020204030204" pitchFamily="34" charset="0"/>
                          <a:cs typeface="Arial" panose="020B0604020202020204" pitchFamily="34" charset="0"/>
                        </a:rPr>
                        <a:t>&gt;</a:t>
                      </a:r>
                      <a:r>
                        <a:rPr lang="en-US" sz="1000" dirty="0" err="1">
                          <a:effectLst/>
                          <a:latin typeface="Consolas" panose="020B0609020204030204" pitchFamily="49" charset="0"/>
                          <a:ea typeface="Calibri" panose="020F0502020204030204" pitchFamily="34" charset="0"/>
                          <a:cs typeface="Arial" panose="020B0604020202020204" pitchFamily="34" charset="0"/>
                        </a:rPr>
                        <a:t>ptrFunctions</a:t>
                      </a:r>
                      <a:r>
                        <a:rPr lang="en-US" sz="1000" dirty="0">
                          <a:effectLst/>
                          <a:latin typeface="Consolas" panose="020B0609020204030204" pitchFamily="49" charset="0"/>
                          <a:ea typeface="Calibri" panose="020F0502020204030204" pitchFamily="34" charset="0"/>
                          <a:cs typeface="Arial" panose="020B0604020202020204" pitchFamily="34" charset="0"/>
                        </a:rPr>
                        <a:t>[7] = f7;</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smtClean="0">
                          <a:effectLst/>
                          <a:latin typeface="Consolas" panose="020B0609020204030204" pitchFamily="49" charset="0"/>
                          <a:ea typeface="Calibri" panose="020F0502020204030204" pitchFamily="34" charset="0"/>
                          <a:cs typeface="Arial" panose="020B0604020202020204" pitchFamily="34" charset="0"/>
                        </a:rPr>
                        <a:t>   str1-</a:t>
                      </a:r>
                      <a:r>
                        <a:rPr lang="en-US" sz="1000" dirty="0">
                          <a:effectLst/>
                          <a:latin typeface="Consolas" panose="020B0609020204030204" pitchFamily="49" charset="0"/>
                          <a:ea typeface="Calibri" panose="020F0502020204030204" pitchFamily="34" charset="0"/>
                          <a:cs typeface="Arial" panose="020B0604020202020204" pitchFamily="34" charset="0"/>
                        </a:rPr>
                        <a:t>&gt;</a:t>
                      </a:r>
                      <a:r>
                        <a:rPr lang="en-US" sz="1000" dirty="0" err="1">
                          <a:effectLst/>
                          <a:latin typeface="Consolas" panose="020B0609020204030204" pitchFamily="49" charset="0"/>
                          <a:ea typeface="Calibri" panose="020F0502020204030204" pitchFamily="34" charset="0"/>
                          <a:cs typeface="Arial" panose="020B0604020202020204" pitchFamily="34" charset="0"/>
                        </a:rPr>
                        <a:t>ptrFunctions</a:t>
                      </a:r>
                      <a:r>
                        <a:rPr lang="en-US" sz="1000" dirty="0">
                          <a:effectLst/>
                          <a:latin typeface="Consolas" panose="020B0609020204030204" pitchFamily="49" charset="0"/>
                          <a:ea typeface="Calibri" panose="020F0502020204030204" pitchFamily="34" charset="0"/>
                          <a:cs typeface="Arial" panose="020B0604020202020204" pitchFamily="34" charset="0"/>
                        </a:rPr>
                        <a:t>[8] = f8;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smtClean="0">
                          <a:effectLst/>
                          <a:latin typeface="Consolas" panose="020B0609020204030204" pitchFamily="49" charset="0"/>
                          <a:ea typeface="Calibri" panose="020F0502020204030204" pitchFamily="34" charset="0"/>
                          <a:cs typeface="Arial" panose="020B0604020202020204" pitchFamily="34" charset="0"/>
                        </a:rPr>
                        <a:t>   str1-</a:t>
                      </a:r>
                      <a:r>
                        <a:rPr lang="en-US" sz="1000" dirty="0">
                          <a:effectLst/>
                          <a:latin typeface="Consolas" panose="020B0609020204030204" pitchFamily="49" charset="0"/>
                          <a:ea typeface="Calibri" panose="020F0502020204030204" pitchFamily="34" charset="0"/>
                          <a:cs typeface="Arial" panose="020B0604020202020204" pitchFamily="34" charset="0"/>
                        </a:rPr>
                        <a:t>&gt;</a:t>
                      </a:r>
                      <a:r>
                        <a:rPr lang="en-US" sz="1000" dirty="0" err="1">
                          <a:effectLst/>
                          <a:latin typeface="Consolas" panose="020B0609020204030204" pitchFamily="49" charset="0"/>
                          <a:ea typeface="Calibri" panose="020F0502020204030204" pitchFamily="34" charset="0"/>
                          <a:cs typeface="Arial" panose="020B0604020202020204" pitchFamily="34" charset="0"/>
                        </a:rPr>
                        <a:t>ptrFunctions</a:t>
                      </a:r>
                      <a:r>
                        <a:rPr lang="en-US" sz="1000" dirty="0">
                          <a:effectLst/>
                          <a:latin typeface="Consolas" panose="020B0609020204030204" pitchFamily="49" charset="0"/>
                          <a:ea typeface="Calibri" panose="020F0502020204030204" pitchFamily="34" charset="0"/>
                          <a:cs typeface="Arial" panose="020B0604020202020204" pitchFamily="34" charset="0"/>
                        </a:rPr>
                        <a:t>[9] = f9;</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smtClean="0">
                          <a:effectLst/>
                          <a:latin typeface="Consolas" panose="020B0609020204030204" pitchFamily="49" charset="0"/>
                          <a:ea typeface="Calibri" panose="020F0502020204030204" pitchFamily="34" charset="0"/>
                          <a:cs typeface="Arial" panose="020B0604020202020204" pitchFamily="34" charset="0"/>
                        </a:rPr>
                        <a:t>   </a:t>
                      </a:r>
                      <a:r>
                        <a:rPr lang="en-US" sz="1000" dirty="0" err="1" smtClean="0">
                          <a:effectLst/>
                          <a:latin typeface="Consolas" panose="020B0609020204030204" pitchFamily="49" charset="0"/>
                          <a:ea typeface="Calibri" panose="020F0502020204030204" pitchFamily="34" charset="0"/>
                          <a:cs typeface="Arial" panose="020B0604020202020204" pitchFamily="34" charset="0"/>
                        </a:rPr>
                        <a:t>strcpy</a:t>
                      </a:r>
                      <a:r>
                        <a:rPr lang="en-US" sz="1000" dirty="0" smtClean="0">
                          <a:effectLst/>
                          <a:latin typeface="Consolas" panose="020B0609020204030204" pitchFamily="49" charset="0"/>
                          <a:ea typeface="Calibri" panose="020F0502020204030204" pitchFamily="34" charset="0"/>
                          <a:cs typeface="Arial" panose="020B0604020202020204" pitchFamily="34" charset="0"/>
                        </a:rPr>
                        <a:t>(str1-</a:t>
                      </a:r>
                      <a:r>
                        <a:rPr lang="en-US" sz="1000" dirty="0">
                          <a:effectLst/>
                          <a:latin typeface="Consolas" panose="020B0609020204030204" pitchFamily="49" charset="0"/>
                          <a:ea typeface="Calibri" panose="020F0502020204030204" pitchFamily="34" charset="0"/>
                          <a:cs typeface="Arial" panose="020B0604020202020204" pitchFamily="34" charset="0"/>
                        </a:rPr>
                        <a:t>&gt;buff, message);</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smtClean="0">
                          <a:effectLst/>
                          <a:latin typeface="Consolas" panose="020B0609020204030204" pitchFamily="49" charset="0"/>
                          <a:ea typeface="Calibri" panose="020F0502020204030204" pitchFamily="34" charset="0"/>
                          <a:cs typeface="Arial" panose="020B0604020202020204" pitchFamily="34" charset="0"/>
                        </a:rPr>
                        <a:t>}</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33290" marR="33290" marT="0" marB="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C0C0C0"/>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913122963"/>
              </p:ext>
            </p:extLst>
          </p:nvPr>
        </p:nvGraphicFramePr>
        <p:xfrm>
          <a:off x="5880632" y="2479687"/>
          <a:ext cx="2951715" cy="3325578"/>
        </p:xfrm>
        <a:graphic>
          <a:graphicData uri="http://schemas.openxmlformats.org/drawingml/2006/table">
            <a:tbl>
              <a:tblPr rtl="1" firstRow="1" firstCol="1" bandRow="1"/>
              <a:tblGrid>
                <a:gridCol w="2951715"/>
              </a:tblGrid>
              <a:tr h="3325578">
                <a:tc>
                  <a:txBody>
                    <a:bodyPr/>
                    <a:lstStyle/>
                    <a:p>
                      <a:pPr marL="0" marR="0" rtl="0">
                        <a:lnSpc>
                          <a:spcPct val="115000"/>
                        </a:lnSpc>
                        <a:spcBef>
                          <a:spcPts val="0"/>
                        </a:spcBef>
                        <a:spcAft>
                          <a:spcPts val="0"/>
                        </a:spcAft>
                      </a:pPr>
                      <a:r>
                        <a:rPr lang="en-US" sz="1000" dirty="0" err="1" smtClean="0">
                          <a:solidFill>
                            <a:srgbClr val="0000FF"/>
                          </a:solidFill>
                          <a:effectLst/>
                          <a:latin typeface="Consolas" panose="020B0609020204030204" pitchFamily="49" charset="0"/>
                          <a:ea typeface="Calibri" panose="020F0502020204030204" pitchFamily="34" charset="0"/>
                          <a:cs typeface="Arial" panose="020B0604020202020204" pitchFamily="34" charset="0"/>
                        </a:rPr>
                        <a:t>int</a:t>
                      </a:r>
                      <a:r>
                        <a:rPr lang="en-US" sz="1000" dirty="0" smtClean="0">
                          <a:effectLst/>
                          <a:latin typeface="Consolas" panose="020B0609020204030204" pitchFamily="49" charset="0"/>
                          <a:ea typeface="Calibri" panose="020F0502020204030204" pitchFamily="34" charset="0"/>
                          <a:cs typeface="Arial" panose="020B0604020202020204" pitchFamily="34" charset="0"/>
                        </a:rPr>
                        <a:t> </a:t>
                      </a:r>
                      <a:r>
                        <a:rPr lang="en-US" sz="1000" dirty="0">
                          <a:effectLst/>
                          <a:latin typeface="Consolas" panose="020B0609020204030204" pitchFamily="49" charset="0"/>
                          <a:ea typeface="Calibri" panose="020F0502020204030204" pitchFamily="34" charset="0"/>
                          <a:cs typeface="Arial" panose="020B0604020202020204" pitchFamily="34" charset="0"/>
                        </a:rPr>
                        <a:t>main(</a:t>
                      </a:r>
                      <a:r>
                        <a:rPr lang="en-US" sz="1000" dirty="0" err="1">
                          <a:solidFill>
                            <a:srgbClr val="0000FF"/>
                          </a:solidFill>
                          <a:effectLst/>
                          <a:latin typeface="Consolas" panose="020B0609020204030204" pitchFamily="49" charset="0"/>
                          <a:ea typeface="Calibri" panose="020F0502020204030204" pitchFamily="34" charset="0"/>
                          <a:cs typeface="Arial" panose="020B0604020202020204" pitchFamily="34" charset="0"/>
                        </a:rPr>
                        <a:t>int</a:t>
                      </a:r>
                      <a:r>
                        <a:rPr lang="en-US" sz="1000" dirty="0">
                          <a:effectLst/>
                          <a:latin typeface="Consolas" panose="020B0609020204030204" pitchFamily="49" charset="0"/>
                          <a:ea typeface="Calibri" panose="020F0502020204030204" pitchFamily="34" charset="0"/>
                          <a:cs typeface="Arial" panose="020B0604020202020204" pitchFamily="34" charset="0"/>
                        </a:rPr>
                        <a:t> </a:t>
                      </a:r>
                      <a:r>
                        <a:rPr lang="en-US" sz="1000" dirty="0" err="1">
                          <a:effectLst/>
                          <a:latin typeface="Consolas" panose="020B0609020204030204" pitchFamily="49" charset="0"/>
                          <a:ea typeface="Calibri" panose="020F0502020204030204" pitchFamily="34" charset="0"/>
                          <a:cs typeface="Arial" panose="020B0604020202020204" pitchFamily="34" charset="0"/>
                        </a:rPr>
                        <a:t>argc</a:t>
                      </a:r>
                      <a:r>
                        <a:rPr lang="en-US" sz="1000" dirty="0">
                          <a:effectLst/>
                          <a:latin typeface="Consolas" panose="020B0609020204030204" pitchFamily="49" charset="0"/>
                          <a:ea typeface="Calibri" panose="020F0502020204030204" pitchFamily="34" charset="0"/>
                          <a:cs typeface="Arial" panose="020B0604020202020204" pitchFamily="34" charset="0"/>
                        </a:rPr>
                        <a:t>, </a:t>
                      </a:r>
                      <a:r>
                        <a:rPr lang="en-US" sz="1000" dirty="0">
                          <a:solidFill>
                            <a:srgbClr val="0000FF"/>
                          </a:solidFill>
                          <a:effectLst/>
                          <a:latin typeface="Consolas" panose="020B0609020204030204" pitchFamily="49" charset="0"/>
                          <a:ea typeface="Calibri" panose="020F0502020204030204" pitchFamily="34" charset="0"/>
                          <a:cs typeface="Arial" panose="020B0604020202020204" pitchFamily="34" charset="0"/>
                        </a:rPr>
                        <a:t>char</a:t>
                      </a:r>
                      <a:r>
                        <a:rPr lang="en-US" sz="1000" dirty="0">
                          <a:effectLst/>
                          <a:latin typeface="Consolas" panose="020B0609020204030204" pitchFamily="49" charset="0"/>
                          <a:ea typeface="Calibri" panose="020F0502020204030204" pitchFamily="34" charset="0"/>
                          <a:cs typeface="Arial" panose="020B0604020202020204" pitchFamily="34" charset="0"/>
                        </a:rPr>
                        <a:t>* </a:t>
                      </a:r>
                      <a:r>
                        <a:rPr lang="en-US" sz="1000" dirty="0" err="1">
                          <a:effectLst/>
                          <a:latin typeface="Consolas" panose="020B0609020204030204" pitchFamily="49" charset="0"/>
                          <a:ea typeface="Calibri" panose="020F0502020204030204" pitchFamily="34" charset="0"/>
                          <a:cs typeface="Arial" panose="020B0604020202020204" pitchFamily="34" charset="0"/>
                        </a:rPr>
                        <a:t>argv</a:t>
                      </a:r>
                      <a:r>
                        <a:rPr lang="en-US" sz="1000" dirty="0">
                          <a:effectLst/>
                          <a:latin typeface="Consolas" panose="020B0609020204030204" pitchFamily="49" charset="0"/>
                          <a:ea typeface="Calibri" panose="020F0502020204030204" pitchFamily="34" charset="0"/>
                          <a:cs typeface="Arial" panose="020B0604020202020204" pitchFamily="34" charset="0"/>
                        </a:rPr>
                        <a:t>[])</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a:effectLst/>
                          <a:latin typeface="Consolas" panose="020B0609020204030204" pitchFamily="49" charset="0"/>
                          <a:ea typeface="Calibri" panose="020F0502020204030204" pitchFamily="34" charset="0"/>
                          <a:cs typeface="Arial" panose="020B0604020202020204" pitchFamily="34" charset="0"/>
                        </a:rPr>
                        <a:t>{</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baseline="0" dirty="0" smtClean="0">
                          <a:solidFill>
                            <a:schemeClr val="tx1"/>
                          </a:solidFill>
                          <a:effectLst/>
                          <a:latin typeface="Consolas" panose="020B0609020204030204" pitchFamily="49" charset="0"/>
                          <a:ea typeface="Calibri" panose="020F0502020204030204" pitchFamily="34" charset="0"/>
                          <a:cs typeface="Arial" panose="020B0604020202020204" pitchFamily="34" charset="0"/>
                        </a:rPr>
                        <a:t>   </a:t>
                      </a:r>
                      <a:r>
                        <a:rPr lang="en-US" sz="1000" dirty="0" smtClean="0">
                          <a:solidFill>
                            <a:srgbClr val="0000FF"/>
                          </a:solidFill>
                          <a:effectLst/>
                          <a:latin typeface="Consolas" panose="020B0609020204030204" pitchFamily="49" charset="0"/>
                          <a:ea typeface="Calibri" panose="020F0502020204030204" pitchFamily="34" charset="0"/>
                          <a:cs typeface="Arial" panose="020B0604020202020204" pitchFamily="34" charset="0"/>
                        </a:rPr>
                        <a:t>if</a:t>
                      </a:r>
                      <a:r>
                        <a:rPr lang="en-US" sz="1000" dirty="0" smtClean="0">
                          <a:effectLst/>
                          <a:latin typeface="Consolas" panose="020B0609020204030204" pitchFamily="49" charset="0"/>
                          <a:ea typeface="Calibri" panose="020F0502020204030204" pitchFamily="34" charset="0"/>
                          <a:cs typeface="Arial" panose="020B0604020202020204" pitchFamily="34" charset="0"/>
                        </a:rPr>
                        <a:t> </a:t>
                      </a:r>
                      <a:r>
                        <a:rPr lang="en-US" sz="1000" dirty="0">
                          <a:effectLst/>
                          <a:latin typeface="Consolas" panose="020B0609020204030204" pitchFamily="49" charset="0"/>
                          <a:ea typeface="Calibri" panose="020F0502020204030204" pitchFamily="34" charset="0"/>
                          <a:cs typeface="Arial" panose="020B0604020202020204" pitchFamily="34" charset="0"/>
                        </a:rPr>
                        <a:t>(</a:t>
                      </a:r>
                      <a:r>
                        <a:rPr lang="en-US" sz="1000" dirty="0" err="1">
                          <a:effectLst/>
                          <a:latin typeface="Consolas" panose="020B0609020204030204" pitchFamily="49" charset="0"/>
                          <a:ea typeface="Calibri" panose="020F0502020204030204" pitchFamily="34" charset="0"/>
                          <a:cs typeface="Arial" panose="020B0604020202020204" pitchFamily="34" charset="0"/>
                        </a:rPr>
                        <a:t>argc</a:t>
                      </a:r>
                      <a:r>
                        <a:rPr lang="en-US" sz="1000" dirty="0">
                          <a:effectLst/>
                          <a:latin typeface="Consolas" panose="020B0609020204030204" pitchFamily="49" charset="0"/>
                          <a:ea typeface="Calibri" panose="020F0502020204030204" pitchFamily="34" charset="0"/>
                          <a:cs typeface="Arial" panose="020B0604020202020204" pitchFamily="34" charset="0"/>
                        </a:rPr>
                        <a:t> != 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smtClean="0">
                          <a:effectLst/>
                          <a:latin typeface="Consolas" panose="020B0609020204030204" pitchFamily="49" charset="0"/>
                          <a:ea typeface="Calibri" panose="020F0502020204030204" pitchFamily="34" charset="0"/>
                          <a:cs typeface="Arial" panose="020B0604020202020204" pitchFamily="34" charset="0"/>
                        </a:rPr>
                        <a:t>      </a:t>
                      </a:r>
                      <a:r>
                        <a:rPr lang="en-US" sz="1000" dirty="0" smtClean="0">
                          <a:solidFill>
                            <a:srgbClr val="0000FF"/>
                          </a:solidFill>
                          <a:effectLst/>
                          <a:latin typeface="Consolas" panose="020B0609020204030204" pitchFamily="49" charset="0"/>
                          <a:ea typeface="Calibri" panose="020F0502020204030204" pitchFamily="34" charset="0"/>
                          <a:cs typeface="Arial" panose="020B0604020202020204" pitchFamily="34" charset="0"/>
                        </a:rPr>
                        <a:t>return</a:t>
                      </a:r>
                      <a:r>
                        <a:rPr lang="en-US" sz="1000" dirty="0" smtClean="0">
                          <a:effectLst/>
                          <a:latin typeface="Consolas" panose="020B0609020204030204" pitchFamily="49" charset="0"/>
                          <a:ea typeface="Calibri" panose="020F0502020204030204" pitchFamily="34" charset="0"/>
                          <a:cs typeface="Arial" panose="020B0604020202020204" pitchFamily="34" charset="0"/>
                        </a:rPr>
                        <a:t> </a:t>
                      </a:r>
                      <a:r>
                        <a:rPr lang="en-US" sz="1000" dirty="0">
                          <a:effectLst/>
                          <a:latin typeface="Consolas" panose="020B0609020204030204" pitchFamily="49" charset="0"/>
                          <a:ea typeface="Calibri" panose="020F0502020204030204" pitchFamily="34" charset="0"/>
                          <a:cs typeface="Arial" panose="020B0604020202020204" pitchFamily="34" charset="0"/>
                        </a:rPr>
                        <a:t>-1;</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smtClean="0">
                          <a:effectLst/>
                          <a:latin typeface="Consolas" panose="020B0609020204030204" pitchFamily="49" charset="0"/>
                          <a:ea typeface="Calibri" panose="020F0502020204030204" pitchFamily="34" charset="0"/>
                          <a:cs typeface="Arial" panose="020B0604020202020204" pitchFamily="34" charset="0"/>
                        </a:rPr>
                        <a:t>   Structure1 </a:t>
                      </a:r>
                      <a:r>
                        <a:rPr lang="en-US" sz="1000" dirty="0">
                          <a:effectLst/>
                          <a:latin typeface="Consolas" panose="020B0609020204030204" pitchFamily="49" charset="0"/>
                          <a:ea typeface="Calibri" panose="020F0502020204030204" pitchFamily="34" charset="0"/>
                          <a:cs typeface="Arial" panose="020B0604020202020204" pitchFamily="34" charset="0"/>
                        </a:rPr>
                        <a:t>str1;</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smtClean="0">
                          <a:effectLst/>
                          <a:latin typeface="Consolas" panose="020B0609020204030204" pitchFamily="49" charset="0"/>
                          <a:ea typeface="Calibri" panose="020F0502020204030204" pitchFamily="34" charset="0"/>
                          <a:cs typeface="Arial" panose="020B0604020202020204" pitchFamily="34" charset="0"/>
                        </a:rPr>
                        <a:t>   </a:t>
                      </a:r>
                      <a:r>
                        <a:rPr lang="en-US" sz="1000" dirty="0" err="1" smtClean="0">
                          <a:effectLst/>
                          <a:latin typeface="Consolas" panose="020B0609020204030204" pitchFamily="49" charset="0"/>
                          <a:ea typeface="Calibri" panose="020F0502020204030204" pitchFamily="34" charset="0"/>
                          <a:cs typeface="Arial" panose="020B0604020202020204" pitchFamily="34" charset="0"/>
                        </a:rPr>
                        <a:t>initStructure</a:t>
                      </a:r>
                      <a:r>
                        <a:rPr lang="en-US" sz="1000" dirty="0">
                          <a:effectLst/>
                          <a:latin typeface="Consolas" panose="020B0609020204030204" pitchFamily="49" charset="0"/>
                          <a:ea typeface="Calibri" panose="020F0502020204030204" pitchFamily="34" charset="0"/>
                          <a:cs typeface="Arial" panose="020B0604020202020204" pitchFamily="34" charset="0"/>
                        </a:rPr>
                        <a:t>(&amp;str1, </a:t>
                      </a:r>
                      <a:r>
                        <a:rPr lang="en-US" sz="1000" dirty="0" err="1">
                          <a:effectLst/>
                          <a:latin typeface="Consolas" panose="020B0609020204030204" pitchFamily="49" charset="0"/>
                          <a:ea typeface="Calibri" panose="020F0502020204030204" pitchFamily="34" charset="0"/>
                          <a:cs typeface="Arial" panose="020B0604020202020204" pitchFamily="34" charset="0"/>
                        </a:rPr>
                        <a:t>argv</a:t>
                      </a:r>
                      <a:r>
                        <a:rPr lang="en-US" sz="1000" dirty="0">
                          <a:effectLst/>
                          <a:latin typeface="Consolas" panose="020B0609020204030204" pitchFamily="49" charset="0"/>
                          <a:ea typeface="Calibri" panose="020F0502020204030204" pitchFamily="34" charset="0"/>
                          <a:cs typeface="Arial" panose="020B0604020202020204" pitchFamily="34" charset="0"/>
                        </a:rPr>
                        <a:t>[2]);</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smtClean="0">
                          <a:solidFill>
                            <a:srgbClr val="FF0000"/>
                          </a:solidFill>
                          <a:effectLst/>
                          <a:latin typeface="Consolas" panose="020B0609020204030204" pitchFamily="49" charset="0"/>
                          <a:ea typeface="Calibri" panose="020F0502020204030204" pitchFamily="34" charset="0"/>
                          <a:cs typeface="Arial" panose="020B0604020202020204" pitchFamily="34" charset="0"/>
                        </a:rPr>
                        <a:t>   </a:t>
                      </a:r>
                      <a:r>
                        <a:rPr lang="en-US" sz="1000" dirty="0" err="1" smtClean="0">
                          <a:solidFill>
                            <a:srgbClr val="FF0000"/>
                          </a:solidFill>
                          <a:effectLst/>
                          <a:latin typeface="Consolas" panose="020B0609020204030204" pitchFamily="49" charset="0"/>
                          <a:ea typeface="Calibri" panose="020F0502020204030204" pitchFamily="34" charset="0"/>
                          <a:cs typeface="Arial" panose="020B0604020202020204" pitchFamily="34" charset="0"/>
                        </a:rPr>
                        <a:t>int</a:t>
                      </a:r>
                      <a:r>
                        <a:rPr lang="en-US" sz="1000" dirty="0" smtClean="0">
                          <a:solidFill>
                            <a:srgbClr val="FF0000"/>
                          </a:solidFill>
                          <a:effectLst/>
                          <a:latin typeface="Consolas" panose="020B0609020204030204" pitchFamily="49" charset="0"/>
                          <a:ea typeface="Calibri" panose="020F0502020204030204" pitchFamily="34" charset="0"/>
                          <a:cs typeface="Arial" panose="020B0604020202020204" pitchFamily="34" charset="0"/>
                        </a:rPr>
                        <a:t> </a:t>
                      </a:r>
                      <a:r>
                        <a:rPr lang="en-US" sz="1000" dirty="0">
                          <a:solidFill>
                            <a:srgbClr val="FF0000"/>
                          </a:solidFill>
                          <a:effectLst/>
                          <a:latin typeface="Consolas" panose="020B0609020204030204" pitchFamily="49" charset="0"/>
                          <a:ea typeface="Calibri" panose="020F0502020204030204" pitchFamily="34" charset="0"/>
                          <a:cs typeface="Arial" panose="020B0604020202020204" pitchFamily="34" charset="0"/>
                        </a:rPr>
                        <a:t>number</a:t>
                      </a:r>
                      <a:r>
                        <a:rPr lang="en-US" sz="1000" dirty="0">
                          <a:effectLst/>
                          <a:latin typeface="Consolas" panose="020B0609020204030204" pitchFamily="49" charset="0"/>
                          <a:ea typeface="Calibri" panose="020F0502020204030204" pitchFamily="34" charset="0"/>
                          <a:cs typeface="Arial" panose="020B0604020202020204" pitchFamily="34" charset="0"/>
                        </a:rPr>
                        <a:t> = </a:t>
                      </a:r>
                      <a:r>
                        <a:rPr lang="en-US" sz="1000" dirty="0" err="1">
                          <a:effectLst/>
                          <a:latin typeface="Consolas" panose="020B0609020204030204" pitchFamily="49" charset="0"/>
                          <a:ea typeface="Calibri" panose="020F0502020204030204" pitchFamily="34" charset="0"/>
                          <a:cs typeface="Arial" panose="020B0604020202020204" pitchFamily="34" charset="0"/>
                        </a:rPr>
                        <a:t>atoi</a:t>
                      </a:r>
                      <a:r>
                        <a:rPr lang="en-US" sz="1000" dirty="0">
                          <a:effectLst/>
                          <a:latin typeface="Consolas" panose="020B0609020204030204" pitchFamily="49" charset="0"/>
                          <a:ea typeface="Calibri" panose="020F0502020204030204" pitchFamily="34" charset="0"/>
                          <a:cs typeface="Arial" panose="020B0604020202020204" pitchFamily="34" charset="0"/>
                        </a:rPr>
                        <a:t>(</a:t>
                      </a:r>
                      <a:r>
                        <a:rPr lang="en-US" sz="1000" dirty="0" err="1">
                          <a:effectLst/>
                          <a:latin typeface="Consolas" panose="020B0609020204030204" pitchFamily="49" charset="0"/>
                          <a:ea typeface="Calibri" panose="020F0502020204030204" pitchFamily="34" charset="0"/>
                          <a:cs typeface="Arial" panose="020B0604020202020204" pitchFamily="34" charset="0"/>
                        </a:rPr>
                        <a:t>argv</a:t>
                      </a:r>
                      <a:r>
                        <a:rPr lang="en-US" sz="1000" dirty="0">
                          <a:effectLst/>
                          <a:latin typeface="Consolas" panose="020B0609020204030204" pitchFamily="49" charset="0"/>
                          <a:ea typeface="Calibri" panose="020F0502020204030204" pitchFamily="34" charset="0"/>
                          <a:cs typeface="Arial" panose="020B0604020202020204" pitchFamily="34" charset="0"/>
                        </a:rPr>
                        <a:t>[1]);</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smtClean="0">
                          <a:solidFill>
                            <a:srgbClr val="FF0000"/>
                          </a:solidFill>
                          <a:effectLst/>
                          <a:latin typeface="Consolas" panose="020B0609020204030204" pitchFamily="49" charset="0"/>
                          <a:ea typeface="Calibri" panose="020F0502020204030204" pitchFamily="34" charset="0"/>
                          <a:cs typeface="Arial" panose="020B0604020202020204" pitchFamily="34" charset="0"/>
                        </a:rPr>
                        <a:t>   if </a:t>
                      </a:r>
                      <a:r>
                        <a:rPr lang="en-US" sz="1000" dirty="0">
                          <a:solidFill>
                            <a:srgbClr val="FF0000"/>
                          </a:solidFill>
                          <a:effectLst/>
                          <a:latin typeface="Consolas" panose="020B0609020204030204" pitchFamily="49" charset="0"/>
                          <a:ea typeface="Calibri" panose="020F0502020204030204" pitchFamily="34" charset="0"/>
                          <a:cs typeface="Arial" panose="020B0604020202020204" pitchFamily="34" charset="0"/>
                        </a:rPr>
                        <a:t>( number &lt; 10)</a:t>
                      </a:r>
                      <a:endParaRPr lang="en-US" sz="10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smtClean="0">
                          <a:effectLst/>
                          <a:latin typeface="Consolas" panose="020B0609020204030204" pitchFamily="49" charset="0"/>
                          <a:ea typeface="Calibri" panose="020F0502020204030204" pitchFamily="34" charset="0"/>
                          <a:cs typeface="Arial" panose="020B0604020202020204" pitchFamily="34" charset="0"/>
                        </a:rPr>
                        <a:t>    str1.ptrFunctions[number</a:t>
                      </a:r>
                      <a:r>
                        <a:rPr lang="en-US" sz="1000" dirty="0">
                          <a:effectLst/>
                          <a:latin typeface="Consolas" panose="020B0609020204030204" pitchFamily="49" charset="0"/>
                          <a:ea typeface="Calibri" panose="020F0502020204030204" pitchFamily="34" charset="0"/>
                          <a:cs typeface="Arial" panose="020B0604020202020204" pitchFamily="34" charset="0"/>
                        </a:rPr>
                        <a:t>](str1.buff);</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smtClean="0">
                          <a:solidFill>
                            <a:srgbClr val="0000FF"/>
                          </a:solidFill>
                          <a:effectLst/>
                          <a:latin typeface="Consolas" panose="020B0609020204030204" pitchFamily="49" charset="0"/>
                          <a:ea typeface="Calibri" panose="020F0502020204030204" pitchFamily="34" charset="0"/>
                          <a:cs typeface="Arial" panose="020B0604020202020204" pitchFamily="34" charset="0"/>
                        </a:rPr>
                        <a:t>   return</a:t>
                      </a:r>
                      <a:r>
                        <a:rPr lang="en-US" sz="1000" dirty="0" smtClean="0">
                          <a:effectLst/>
                          <a:latin typeface="Consolas" panose="020B0609020204030204" pitchFamily="49" charset="0"/>
                          <a:ea typeface="Calibri" panose="020F0502020204030204" pitchFamily="34" charset="0"/>
                          <a:cs typeface="Arial" panose="020B0604020202020204" pitchFamily="34" charset="0"/>
                        </a:rPr>
                        <a:t> </a:t>
                      </a:r>
                      <a:r>
                        <a:rPr lang="en-US" sz="1000" dirty="0">
                          <a:effectLst/>
                          <a:latin typeface="Consolas" panose="020B0609020204030204" pitchFamily="49" charset="0"/>
                          <a:ea typeface="Calibri" panose="020F0502020204030204" pitchFamily="34" charset="0"/>
                          <a:cs typeface="Arial" panose="020B0604020202020204" pitchFamily="34" charset="0"/>
                        </a:rPr>
                        <a:t>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a:effectLst/>
                          <a:latin typeface="Consolas" panose="020B0609020204030204" pitchFamily="49" charset="0"/>
                          <a:ea typeface="Calibri" panose="020F0502020204030204" pitchFamily="34" charset="0"/>
                          <a:cs typeface="Arial" panose="020B0604020202020204" pitchFamily="34" charset="0"/>
                        </a:rPr>
                        <a:t>}</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fa-IR" sz="1000" dirty="0">
                          <a:effectLst/>
                          <a:latin typeface="Consolas" panose="020B0609020204030204" pitchFamily="49" charset="0"/>
                          <a:ea typeface="Calibri" panose="020F0502020204030204" pitchFamily="34" charset="0"/>
                          <a:cs typeface="Arial" panose="020B0604020202020204" pitchFamily="34" charset="0"/>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33290" marR="33290" marT="0" marB="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2230971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pt1_02_pages.jpg"/>
          <p:cNvPicPr>
            <a:picLocks noGrp="1" noChangeAspect="1"/>
          </p:cNvPicPr>
          <p:nvPr>
            <p:ph idx="1"/>
          </p:nvPr>
        </p:nvPicPr>
        <p:blipFill>
          <a:blip r:embed="rId3" cstate="print"/>
          <a:stretch>
            <a:fillRect/>
          </a:stretch>
        </p:blipFill>
        <p:spPr>
          <a:xfrm>
            <a:off x="0" y="-44624"/>
            <a:ext cx="9144000" cy="6858000"/>
          </a:xfrm>
        </p:spPr>
      </p:pic>
      <p:sp>
        <p:nvSpPr>
          <p:cNvPr id="2" name="Title 1"/>
          <p:cNvSpPr>
            <a:spLocks noGrp="1"/>
          </p:cNvSpPr>
          <p:nvPr>
            <p:ph type="title"/>
          </p:nvPr>
        </p:nvSpPr>
        <p:spPr>
          <a:xfrm>
            <a:off x="457200" y="989856"/>
            <a:ext cx="8229600" cy="1143000"/>
          </a:xfrm>
        </p:spPr>
        <p:txBody>
          <a:bodyPr>
            <a:normAutofit/>
          </a:bodyPr>
          <a:lstStyle/>
          <a:p>
            <a:r>
              <a:rPr lang="en-US" dirty="0" smtClean="0"/>
              <a:t>Array index overflow – Cont’d</a:t>
            </a:r>
            <a:endParaRPr lang="en-US" dirty="0"/>
          </a:p>
        </p:txBody>
      </p:sp>
      <p:sp>
        <p:nvSpPr>
          <p:cNvPr id="8" name="TextBox 5"/>
          <p:cNvSpPr txBox="1"/>
          <p:nvPr/>
        </p:nvSpPr>
        <p:spPr>
          <a:xfrm>
            <a:off x="539552" y="1916832"/>
            <a:ext cx="7848872" cy="3477875"/>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buFontTx/>
              <a:buChar char="-"/>
            </a:pPr>
            <a:r>
              <a:rPr lang="en-US" sz="2000" dirty="0" smtClean="0"/>
              <a:t>The program uses index value directly instead of switch case to an array of function pointers</a:t>
            </a:r>
          </a:p>
          <a:p>
            <a:pPr marL="342900" indent="-342900">
              <a:buFontTx/>
              <a:buChar char="-"/>
            </a:pPr>
            <a:r>
              <a:rPr lang="en-US" sz="2000" dirty="0" smtClean="0"/>
              <a:t>Print command number with a message</a:t>
            </a:r>
          </a:p>
          <a:p>
            <a:pPr marL="342900" indent="-342900">
              <a:buFontTx/>
              <a:buChar char="-"/>
            </a:pPr>
            <a:endParaRPr lang="en-US" sz="2000" dirty="0"/>
          </a:p>
          <a:p>
            <a:pPr marL="342900" indent="-342900">
              <a:buFontTx/>
              <a:buChar char="-"/>
            </a:pPr>
            <a:endParaRPr lang="en-US" sz="2000" dirty="0" smtClean="0"/>
          </a:p>
          <a:p>
            <a:pPr marL="342900" indent="-342900">
              <a:buFontTx/>
              <a:buChar char="-"/>
            </a:pPr>
            <a:endParaRPr lang="en-US" sz="2000" dirty="0" smtClean="0"/>
          </a:p>
          <a:p>
            <a:pPr marL="342900" indent="-342900">
              <a:buFontTx/>
              <a:buChar char="-"/>
            </a:pPr>
            <a:endParaRPr lang="en-US" sz="2000" dirty="0"/>
          </a:p>
          <a:p>
            <a:pPr marL="342900" indent="-342900">
              <a:buFontTx/>
              <a:buChar char="-"/>
            </a:pPr>
            <a:r>
              <a:rPr lang="en-US" sz="2000" dirty="0" smtClean="0"/>
              <a:t>Check for command number less than 10</a:t>
            </a:r>
          </a:p>
          <a:p>
            <a:pPr marL="342900" indent="-342900">
              <a:buFontTx/>
              <a:buChar char="-"/>
            </a:pPr>
            <a:r>
              <a:rPr lang="en-US" sz="2000" dirty="0" smtClean="0"/>
              <a:t>But invalid variable type declaration cause </a:t>
            </a:r>
            <a:r>
              <a:rPr lang="en-US" sz="2000" dirty="0" err="1" smtClean="0"/>
              <a:t>signedness</a:t>
            </a:r>
            <a:r>
              <a:rPr lang="en-US" sz="2000" dirty="0" smtClean="0"/>
              <a:t> issue, So!</a:t>
            </a:r>
          </a:p>
          <a:p>
            <a:pPr marL="342900" indent="-342900">
              <a:buFontTx/>
              <a:buChar char="-"/>
            </a:pPr>
            <a:endParaRPr lang="en-US" sz="2000" dirty="0" smtClean="0"/>
          </a:p>
          <a:p>
            <a:pPr marL="342900" indent="-342900">
              <a:buFontTx/>
              <a:buChar char="-"/>
            </a:pPr>
            <a:endParaRPr lang="en-US" sz="2000" dirty="0" smtClean="0"/>
          </a:p>
        </p:txBody>
      </p:sp>
      <p:graphicFrame>
        <p:nvGraphicFramePr>
          <p:cNvPr id="6" name="Table 5"/>
          <p:cNvGraphicFramePr>
            <a:graphicFrameLocks noGrp="1"/>
          </p:cNvGraphicFramePr>
          <p:nvPr/>
        </p:nvGraphicFramePr>
        <p:xfrm>
          <a:off x="1531620" y="2947792"/>
          <a:ext cx="6080760" cy="841248"/>
        </p:xfrm>
        <a:graphic>
          <a:graphicData uri="http://schemas.openxmlformats.org/drawingml/2006/table">
            <a:tbl>
              <a:tblPr rtl="1" firstRow="1" firstCol="1" bandRow="1"/>
              <a:tblGrid>
                <a:gridCol w="6080760"/>
              </a:tblGrid>
              <a:tr h="0">
                <a:tc>
                  <a:txBody>
                    <a:bodyPr/>
                    <a:lstStyle/>
                    <a:p>
                      <a:pPr marL="0" marR="0" rtl="0">
                        <a:lnSpc>
                          <a:spcPct val="115000"/>
                        </a:lnSpc>
                        <a:spcBef>
                          <a:spcPts val="0"/>
                        </a:spcBef>
                        <a:spcAft>
                          <a:spcPts val="0"/>
                        </a:spcAft>
                      </a:pPr>
                      <a:r>
                        <a:rPr lang="en-US" sz="1200" dirty="0">
                          <a:effectLst/>
                          <a:latin typeface="Calibri" panose="020F0502020204030204" pitchFamily="34" charset="0"/>
                          <a:ea typeface="Calibri" panose="020F0502020204030204" pitchFamily="34" charset="0"/>
                          <a:cs typeface="B Nazanin" panose="00000400000000000000" pitchFamily="2" charset="-78"/>
                        </a:rPr>
                        <a:t>C:\&gt;indexOverflow.exe 5 hello</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200" dirty="0">
                          <a:effectLst/>
                          <a:latin typeface="Calibri" panose="020F0502020204030204" pitchFamily="34" charset="0"/>
                          <a:ea typeface="Calibri" panose="020F0502020204030204" pitchFamily="34" charset="0"/>
                          <a:cs typeface="B Nazanin" panose="00000400000000000000" pitchFamily="2" charset="-78"/>
                        </a:rPr>
                        <a:t>5hello</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200" dirty="0">
                          <a:effectLst/>
                          <a:latin typeface="Calibri" panose="020F0502020204030204" pitchFamily="34" charset="0"/>
                          <a:ea typeface="Calibri" panose="020F0502020204030204" pitchFamily="34" charset="0"/>
                          <a:cs typeface="B Nazanin" panose="00000400000000000000" pitchFamily="2" charset="-78"/>
                        </a:rPr>
                        <a:t>C:\&gt;indexOverflow.exe 7 goodbye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200" dirty="0">
                          <a:effectLst/>
                          <a:latin typeface="Calibri" panose="020F0502020204030204" pitchFamily="34" charset="0"/>
                          <a:ea typeface="Calibri" panose="020F0502020204030204" pitchFamily="34" charset="0"/>
                          <a:cs typeface="B Nazanin" panose="00000400000000000000" pitchFamily="2" charset="-78"/>
                        </a:rPr>
                        <a:t>7goodbye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2258737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pt1_02_pages.jpg"/>
          <p:cNvPicPr>
            <a:picLocks noGrp="1" noChangeAspect="1"/>
          </p:cNvPicPr>
          <p:nvPr>
            <p:ph idx="1"/>
          </p:nvPr>
        </p:nvPicPr>
        <p:blipFill>
          <a:blip r:embed="rId3" cstate="print"/>
          <a:stretch>
            <a:fillRect/>
          </a:stretch>
        </p:blipFill>
        <p:spPr>
          <a:xfrm>
            <a:off x="0" y="0"/>
            <a:ext cx="9144000" cy="6858000"/>
          </a:xfrm>
        </p:spPr>
      </p:pic>
      <p:sp>
        <p:nvSpPr>
          <p:cNvPr id="2" name="Title 1"/>
          <p:cNvSpPr>
            <a:spLocks noGrp="1"/>
          </p:cNvSpPr>
          <p:nvPr>
            <p:ph type="title"/>
          </p:nvPr>
        </p:nvSpPr>
        <p:spPr>
          <a:xfrm>
            <a:off x="457200" y="989856"/>
            <a:ext cx="8229600" cy="1143000"/>
          </a:xfrm>
        </p:spPr>
        <p:txBody>
          <a:bodyPr/>
          <a:lstStyle/>
          <a:p>
            <a:r>
              <a:rPr lang="en-US" dirty="0" smtClean="0"/>
              <a:t>WARNING! Sample chapter</a:t>
            </a:r>
            <a:endParaRPr lang="en-US" dirty="0"/>
          </a:p>
        </p:txBody>
      </p:sp>
      <p:sp>
        <p:nvSpPr>
          <p:cNvPr id="5" name="TextBox 5"/>
          <p:cNvSpPr txBox="1"/>
          <p:nvPr/>
        </p:nvSpPr>
        <p:spPr>
          <a:xfrm>
            <a:off x="539552" y="1994064"/>
            <a:ext cx="7848872" cy="2246769"/>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Tx/>
              <a:buChar char="-"/>
            </a:pPr>
            <a:r>
              <a:rPr lang="en-US" sz="2000" dirty="0" smtClean="0"/>
              <a:t>Materials in this sample chapter is selected from chapter 4: Integer issue to anything</a:t>
            </a:r>
          </a:p>
          <a:p>
            <a:pPr marL="285750" indent="-285750">
              <a:buFontTx/>
              <a:buChar char="-"/>
            </a:pPr>
            <a:r>
              <a:rPr lang="en-US" sz="2000" dirty="0" smtClean="0"/>
              <a:t>The materials will be covered in more detail in it’s own chapter</a:t>
            </a:r>
          </a:p>
          <a:p>
            <a:pPr marL="285750" indent="-285750">
              <a:buFontTx/>
              <a:buChar char="-"/>
            </a:pPr>
            <a:r>
              <a:rPr lang="en-US" sz="2000" dirty="0" smtClean="0"/>
              <a:t>We are going to exploit an integer </a:t>
            </a:r>
            <a:r>
              <a:rPr lang="en-US" sz="2000" dirty="0"/>
              <a:t>overflow (</a:t>
            </a:r>
            <a:r>
              <a:rPr lang="en-US" sz="2000" dirty="0" smtClean="0"/>
              <a:t>CVE-2011-2110 )</a:t>
            </a:r>
          </a:p>
          <a:p>
            <a:pPr marL="285750" indent="-285750">
              <a:buFontTx/>
              <a:buChar char="-"/>
            </a:pPr>
            <a:r>
              <a:rPr lang="en-US" sz="2000" dirty="0" smtClean="0"/>
              <a:t>I hope you will enjoy it! </a:t>
            </a:r>
            <a:endParaRPr lang="en-US" sz="2000" dirty="0"/>
          </a:p>
          <a:p>
            <a:endParaRPr lang="en-US" sz="2000" dirty="0" smtClean="0"/>
          </a:p>
          <a:p>
            <a:pPr marL="285750" indent="-285750">
              <a:buFontTx/>
              <a:buChar char="-"/>
            </a:pPr>
            <a:endParaRPr lang="fa-IR"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pt1_02_pages.jpg"/>
          <p:cNvPicPr>
            <a:picLocks noGrp="1" noChangeAspect="1"/>
          </p:cNvPicPr>
          <p:nvPr>
            <p:ph idx="1"/>
          </p:nvPr>
        </p:nvPicPr>
        <p:blipFill>
          <a:blip r:embed="rId2" cstate="print"/>
          <a:stretch>
            <a:fillRect/>
          </a:stretch>
        </p:blipFill>
        <p:spPr>
          <a:xfrm>
            <a:off x="0" y="-44624"/>
            <a:ext cx="9144000" cy="6858000"/>
          </a:xfrm>
        </p:spPr>
      </p:pic>
      <p:sp>
        <p:nvSpPr>
          <p:cNvPr id="2" name="Title 1"/>
          <p:cNvSpPr>
            <a:spLocks noGrp="1"/>
          </p:cNvSpPr>
          <p:nvPr>
            <p:ph type="title"/>
          </p:nvPr>
        </p:nvSpPr>
        <p:spPr>
          <a:xfrm>
            <a:off x="457200" y="989856"/>
            <a:ext cx="8229600" cy="1143000"/>
          </a:xfrm>
        </p:spPr>
        <p:txBody>
          <a:bodyPr>
            <a:normAutofit/>
          </a:bodyPr>
          <a:lstStyle/>
          <a:p>
            <a:r>
              <a:rPr lang="en-US" dirty="0" smtClean="0"/>
              <a:t>Array index overflow – Cont’d</a:t>
            </a:r>
            <a:endParaRPr lang="en-US" dirty="0"/>
          </a:p>
        </p:txBody>
      </p:sp>
      <p:sp>
        <p:nvSpPr>
          <p:cNvPr id="8" name="TextBox 5"/>
          <p:cNvSpPr txBox="1"/>
          <p:nvPr/>
        </p:nvSpPr>
        <p:spPr>
          <a:xfrm>
            <a:off x="539552" y="1916832"/>
            <a:ext cx="7848872" cy="707886"/>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buFontTx/>
              <a:buChar char="-"/>
            </a:pPr>
            <a:endParaRPr lang="en-US" sz="2000" dirty="0" smtClean="0"/>
          </a:p>
          <a:p>
            <a:pPr marL="342900" indent="-342900">
              <a:buFontTx/>
              <a:buChar char="-"/>
            </a:pPr>
            <a:endParaRPr lang="en-US" sz="2000" dirty="0" smtClean="0"/>
          </a:p>
        </p:txBody>
      </p:sp>
      <p:pic>
        <p:nvPicPr>
          <p:cNvPr id="11" name="Picture 10"/>
          <p:cNvPicPr/>
          <p:nvPr/>
        </p:nvPicPr>
        <p:blipFill>
          <a:blip r:embed="rId3" cstate="print"/>
          <a:srcRect/>
          <a:stretch>
            <a:fillRect/>
          </a:stretch>
        </p:blipFill>
        <p:spPr bwMode="auto">
          <a:xfrm>
            <a:off x="1115616" y="1988840"/>
            <a:ext cx="6681353" cy="3960440"/>
          </a:xfrm>
          <a:prstGeom prst="rect">
            <a:avLst/>
          </a:prstGeom>
          <a:noFill/>
          <a:ln w="9525">
            <a:noFill/>
            <a:miter lim="800000"/>
            <a:headEnd/>
            <a:tailEnd/>
          </a:ln>
        </p:spPr>
      </p:pic>
    </p:spTree>
    <p:extLst>
      <p:ext uri="{BB962C8B-B14F-4D97-AF65-F5344CB8AC3E}">
        <p14:creationId xmlns:p14="http://schemas.microsoft.com/office/powerpoint/2010/main" val="35087788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pt1_02_pages.jpg"/>
          <p:cNvPicPr>
            <a:picLocks noGrp="1" noChangeAspect="1"/>
          </p:cNvPicPr>
          <p:nvPr>
            <p:ph idx="1"/>
          </p:nvPr>
        </p:nvPicPr>
        <p:blipFill>
          <a:blip r:embed="rId3" cstate="print"/>
          <a:stretch>
            <a:fillRect/>
          </a:stretch>
        </p:blipFill>
        <p:spPr>
          <a:xfrm>
            <a:off x="0" y="-77675"/>
            <a:ext cx="9144000" cy="6858000"/>
          </a:xfrm>
        </p:spPr>
      </p:pic>
      <p:sp>
        <p:nvSpPr>
          <p:cNvPr id="2" name="Title 1"/>
          <p:cNvSpPr>
            <a:spLocks noGrp="1"/>
          </p:cNvSpPr>
          <p:nvPr>
            <p:ph type="title"/>
          </p:nvPr>
        </p:nvSpPr>
        <p:spPr>
          <a:xfrm>
            <a:off x="457200" y="989856"/>
            <a:ext cx="8229600" cy="1143000"/>
          </a:xfrm>
        </p:spPr>
        <p:txBody>
          <a:bodyPr>
            <a:normAutofit/>
          </a:bodyPr>
          <a:lstStyle/>
          <a:p>
            <a:r>
              <a:rPr lang="en-US" dirty="0" smtClean="0"/>
              <a:t>CVE-2011-2110 – Cont’d</a:t>
            </a:r>
            <a:endParaRPr lang="en-US" dirty="0"/>
          </a:p>
        </p:txBody>
      </p:sp>
      <p:sp>
        <p:nvSpPr>
          <p:cNvPr id="6" name="Title 1"/>
          <p:cNvSpPr txBox="1">
            <a:spLocks/>
          </p:cNvSpPr>
          <p:nvPr/>
        </p:nvSpPr>
        <p:spPr>
          <a:xfrm>
            <a:off x="467544" y="2924944"/>
            <a:ext cx="8229600" cy="1143000"/>
          </a:xfrm>
          <a:prstGeom prst="rect">
            <a:avLst/>
          </a:prstGeom>
        </p:spPr>
        <p:txBody>
          <a:bodyPr vert="horz" lIns="91440" tIns="45720" rIns="91440" bIns="45720" rtlCol="0" anchor="ct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i="1" dirty="0" smtClean="0"/>
              <a:t>DEMO </a:t>
            </a:r>
          </a:p>
          <a:p>
            <a:r>
              <a:rPr lang="en-US" sz="6000" i="1" dirty="0" smtClean="0"/>
              <a:t>Vulnerability analysis</a:t>
            </a:r>
            <a:endParaRPr lang="en-US" sz="6000" i="1" dirty="0"/>
          </a:p>
        </p:txBody>
      </p:sp>
    </p:spTree>
    <p:extLst>
      <p:ext uri="{BB962C8B-B14F-4D97-AF65-F5344CB8AC3E}">
        <p14:creationId xmlns:p14="http://schemas.microsoft.com/office/powerpoint/2010/main" val="3257148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pt1_02_pages.jpg"/>
          <p:cNvPicPr>
            <a:picLocks noGrp="1" noChangeAspect="1"/>
          </p:cNvPicPr>
          <p:nvPr>
            <p:ph idx="1"/>
          </p:nvPr>
        </p:nvPicPr>
        <p:blipFill>
          <a:blip r:embed="rId3" cstate="print"/>
          <a:stretch>
            <a:fillRect/>
          </a:stretch>
        </p:blipFill>
        <p:spPr>
          <a:xfrm>
            <a:off x="887" y="-63767"/>
            <a:ext cx="9144000" cy="6858000"/>
          </a:xfrm>
        </p:spPr>
      </p:pic>
      <p:sp>
        <p:nvSpPr>
          <p:cNvPr id="2" name="Title 1"/>
          <p:cNvSpPr>
            <a:spLocks noGrp="1"/>
          </p:cNvSpPr>
          <p:nvPr>
            <p:ph type="title"/>
          </p:nvPr>
        </p:nvSpPr>
        <p:spPr>
          <a:xfrm>
            <a:off x="457200" y="989856"/>
            <a:ext cx="8229600" cy="1143000"/>
          </a:xfrm>
        </p:spPr>
        <p:txBody>
          <a:bodyPr>
            <a:normAutofit/>
          </a:bodyPr>
          <a:lstStyle/>
          <a:p>
            <a:r>
              <a:rPr lang="en-US" dirty="0" smtClean="0"/>
              <a:t>CVE-2011-2110 – Cont’d</a:t>
            </a:r>
            <a:endParaRPr lang="en-US" dirty="0"/>
          </a:p>
        </p:txBody>
      </p:sp>
      <p:sp>
        <p:nvSpPr>
          <p:cNvPr id="5" name="TextBox 5"/>
          <p:cNvSpPr txBox="1"/>
          <p:nvPr/>
        </p:nvSpPr>
        <p:spPr>
          <a:xfrm>
            <a:off x="539552" y="1916832"/>
            <a:ext cx="7848872" cy="400110"/>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t>AVM2 Atom</a:t>
            </a:r>
          </a:p>
        </p:txBody>
      </p:sp>
      <p:sp>
        <p:nvSpPr>
          <p:cNvPr id="44" name="Rectangle 43"/>
          <p:cNvSpPr>
            <a:spLocks noChangeArrowheads="1"/>
          </p:cNvSpPr>
          <p:nvPr/>
        </p:nvSpPr>
        <p:spPr bwMode="auto">
          <a:xfrm>
            <a:off x="1961956" y="3035197"/>
            <a:ext cx="137795" cy="2844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pPr marL="0" marR="0">
              <a:lnSpc>
                <a:spcPct val="115000"/>
              </a:lnSpc>
              <a:spcBef>
                <a:spcPts val="0"/>
              </a:spcBef>
              <a:spcAft>
                <a:spcPts val="1000"/>
              </a:spcAft>
            </a:pPr>
            <a:r>
              <a:rPr lang="en-US" sz="1100">
                <a:effectLst/>
                <a:latin typeface="Calibri" panose="020F0502020204030204" pitchFamily="34" charset="0"/>
                <a:ea typeface="Calibri" panose="020F0502020204030204" pitchFamily="34" charset="0"/>
                <a:cs typeface="Arial" panose="020B0604020202020204" pitchFamily="34" charset="0"/>
              </a:rPr>
              <a:t> </a:t>
            </a:r>
          </a:p>
        </p:txBody>
      </p:sp>
      <p:sp>
        <p:nvSpPr>
          <p:cNvPr id="45" name="Rectangle 44"/>
          <p:cNvSpPr>
            <a:spLocks noChangeArrowheads="1"/>
          </p:cNvSpPr>
          <p:nvPr/>
        </p:nvSpPr>
        <p:spPr bwMode="auto">
          <a:xfrm>
            <a:off x="2099751" y="3035197"/>
            <a:ext cx="137795" cy="2844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endParaRPr lang="fa-IR"/>
          </a:p>
        </p:txBody>
      </p:sp>
      <p:sp>
        <p:nvSpPr>
          <p:cNvPr id="46" name="Rectangle 45"/>
          <p:cNvSpPr>
            <a:spLocks noChangeArrowheads="1"/>
          </p:cNvSpPr>
          <p:nvPr/>
        </p:nvSpPr>
        <p:spPr bwMode="auto">
          <a:xfrm>
            <a:off x="2237546" y="3035197"/>
            <a:ext cx="137795" cy="2844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endParaRPr lang="fa-IR"/>
          </a:p>
        </p:txBody>
      </p:sp>
      <p:sp>
        <p:nvSpPr>
          <p:cNvPr id="47" name="Rectangle 46"/>
          <p:cNvSpPr>
            <a:spLocks noChangeArrowheads="1"/>
          </p:cNvSpPr>
          <p:nvPr/>
        </p:nvSpPr>
        <p:spPr bwMode="auto">
          <a:xfrm>
            <a:off x="2375341" y="3035197"/>
            <a:ext cx="137795" cy="2844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endParaRPr lang="fa-IR"/>
          </a:p>
        </p:txBody>
      </p:sp>
      <p:sp>
        <p:nvSpPr>
          <p:cNvPr id="48" name="Rectangle 47"/>
          <p:cNvSpPr>
            <a:spLocks noChangeArrowheads="1"/>
          </p:cNvSpPr>
          <p:nvPr/>
        </p:nvSpPr>
        <p:spPr bwMode="auto">
          <a:xfrm>
            <a:off x="2513136" y="3035197"/>
            <a:ext cx="137795" cy="2844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endParaRPr lang="fa-IR"/>
          </a:p>
        </p:txBody>
      </p:sp>
      <p:sp>
        <p:nvSpPr>
          <p:cNvPr id="49" name="Rectangle 48"/>
          <p:cNvSpPr>
            <a:spLocks noChangeArrowheads="1"/>
          </p:cNvSpPr>
          <p:nvPr/>
        </p:nvSpPr>
        <p:spPr bwMode="auto">
          <a:xfrm>
            <a:off x="2650931" y="3035197"/>
            <a:ext cx="137795" cy="2844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endParaRPr lang="fa-IR"/>
          </a:p>
        </p:txBody>
      </p:sp>
      <p:sp>
        <p:nvSpPr>
          <p:cNvPr id="50" name="Rectangle 49"/>
          <p:cNvSpPr>
            <a:spLocks noChangeArrowheads="1"/>
          </p:cNvSpPr>
          <p:nvPr/>
        </p:nvSpPr>
        <p:spPr bwMode="auto">
          <a:xfrm>
            <a:off x="2788726" y="3035197"/>
            <a:ext cx="137795" cy="2844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endParaRPr lang="fa-IR"/>
          </a:p>
        </p:txBody>
      </p:sp>
      <p:sp>
        <p:nvSpPr>
          <p:cNvPr id="51" name="Rectangle 50"/>
          <p:cNvSpPr>
            <a:spLocks noChangeArrowheads="1"/>
          </p:cNvSpPr>
          <p:nvPr/>
        </p:nvSpPr>
        <p:spPr bwMode="auto">
          <a:xfrm>
            <a:off x="2926521" y="3035197"/>
            <a:ext cx="137795" cy="2844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endParaRPr lang="fa-IR"/>
          </a:p>
        </p:txBody>
      </p:sp>
      <p:sp>
        <p:nvSpPr>
          <p:cNvPr id="52" name="Rectangle 51"/>
          <p:cNvSpPr>
            <a:spLocks noChangeArrowheads="1"/>
          </p:cNvSpPr>
          <p:nvPr/>
        </p:nvSpPr>
        <p:spPr bwMode="auto">
          <a:xfrm>
            <a:off x="3064951" y="3035197"/>
            <a:ext cx="137795" cy="2844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endParaRPr lang="fa-IR"/>
          </a:p>
        </p:txBody>
      </p:sp>
      <p:sp>
        <p:nvSpPr>
          <p:cNvPr id="53" name="Rectangle 52"/>
          <p:cNvSpPr>
            <a:spLocks noChangeArrowheads="1"/>
          </p:cNvSpPr>
          <p:nvPr/>
        </p:nvSpPr>
        <p:spPr bwMode="auto">
          <a:xfrm>
            <a:off x="3202746" y="3035197"/>
            <a:ext cx="137795" cy="2844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endParaRPr lang="fa-IR"/>
          </a:p>
        </p:txBody>
      </p:sp>
      <p:sp>
        <p:nvSpPr>
          <p:cNvPr id="54" name="Rectangle 53"/>
          <p:cNvSpPr>
            <a:spLocks noChangeArrowheads="1"/>
          </p:cNvSpPr>
          <p:nvPr/>
        </p:nvSpPr>
        <p:spPr bwMode="auto">
          <a:xfrm>
            <a:off x="3340541" y="3035197"/>
            <a:ext cx="137795" cy="2844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endParaRPr lang="fa-IR"/>
          </a:p>
        </p:txBody>
      </p:sp>
      <p:sp>
        <p:nvSpPr>
          <p:cNvPr id="55" name="Rectangle 54"/>
          <p:cNvSpPr>
            <a:spLocks noChangeArrowheads="1"/>
          </p:cNvSpPr>
          <p:nvPr/>
        </p:nvSpPr>
        <p:spPr bwMode="auto">
          <a:xfrm>
            <a:off x="3478336" y="3035197"/>
            <a:ext cx="137795" cy="2844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endParaRPr lang="fa-IR"/>
          </a:p>
        </p:txBody>
      </p:sp>
      <p:sp>
        <p:nvSpPr>
          <p:cNvPr id="56" name="Rectangle 55"/>
          <p:cNvSpPr>
            <a:spLocks noChangeArrowheads="1"/>
          </p:cNvSpPr>
          <p:nvPr/>
        </p:nvSpPr>
        <p:spPr bwMode="auto">
          <a:xfrm>
            <a:off x="3616131" y="3035197"/>
            <a:ext cx="137795" cy="2844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endParaRPr lang="fa-IR"/>
          </a:p>
        </p:txBody>
      </p:sp>
      <p:sp>
        <p:nvSpPr>
          <p:cNvPr id="57" name="Rectangle 56"/>
          <p:cNvSpPr>
            <a:spLocks noChangeArrowheads="1"/>
          </p:cNvSpPr>
          <p:nvPr/>
        </p:nvSpPr>
        <p:spPr bwMode="auto">
          <a:xfrm>
            <a:off x="3753926" y="3035197"/>
            <a:ext cx="137795" cy="2844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endParaRPr lang="fa-IR"/>
          </a:p>
        </p:txBody>
      </p:sp>
      <p:sp>
        <p:nvSpPr>
          <p:cNvPr id="58" name="Rectangle 57"/>
          <p:cNvSpPr>
            <a:spLocks noChangeArrowheads="1"/>
          </p:cNvSpPr>
          <p:nvPr/>
        </p:nvSpPr>
        <p:spPr bwMode="auto">
          <a:xfrm>
            <a:off x="3891721" y="3035197"/>
            <a:ext cx="137795" cy="2844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endParaRPr lang="fa-IR"/>
          </a:p>
        </p:txBody>
      </p:sp>
      <p:sp>
        <p:nvSpPr>
          <p:cNvPr id="59" name="Rectangle 58"/>
          <p:cNvSpPr>
            <a:spLocks noChangeArrowheads="1"/>
          </p:cNvSpPr>
          <p:nvPr/>
        </p:nvSpPr>
        <p:spPr bwMode="auto">
          <a:xfrm>
            <a:off x="4029516" y="3035197"/>
            <a:ext cx="137795" cy="2844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endParaRPr lang="fa-IR"/>
          </a:p>
        </p:txBody>
      </p:sp>
      <p:sp>
        <p:nvSpPr>
          <p:cNvPr id="60" name="Rectangle 59"/>
          <p:cNvSpPr>
            <a:spLocks noChangeArrowheads="1"/>
          </p:cNvSpPr>
          <p:nvPr/>
        </p:nvSpPr>
        <p:spPr bwMode="auto">
          <a:xfrm>
            <a:off x="4167311" y="3035197"/>
            <a:ext cx="137795" cy="2844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endParaRPr lang="fa-IR"/>
          </a:p>
        </p:txBody>
      </p:sp>
      <p:sp>
        <p:nvSpPr>
          <p:cNvPr id="61" name="Rectangle 60"/>
          <p:cNvSpPr>
            <a:spLocks noChangeArrowheads="1"/>
          </p:cNvSpPr>
          <p:nvPr/>
        </p:nvSpPr>
        <p:spPr bwMode="auto">
          <a:xfrm>
            <a:off x="4305106" y="3035197"/>
            <a:ext cx="137795" cy="2844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endParaRPr lang="fa-IR"/>
          </a:p>
        </p:txBody>
      </p:sp>
      <p:sp>
        <p:nvSpPr>
          <p:cNvPr id="62" name="Rectangle 61"/>
          <p:cNvSpPr>
            <a:spLocks noChangeArrowheads="1"/>
          </p:cNvSpPr>
          <p:nvPr/>
        </p:nvSpPr>
        <p:spPr bwMode="auto">
          <a:xfrm>
            <a:off x="4442901" y="3035197"/>
            <a:ext cx="137795" cy="2844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endParaRPr lang="fa-IR"/>
          </a:p>
        </p:txBody>
      </p:sp>
      <p:sp>
        <p:nvSpPr>
          <p:cNvPr id="63" name="Rectangle 62"/>
          <p:cNvSpPr>
            <a:spLocks noChangeArrowheads="1"/>
          </p:cNvSpPr>
          <p:nvPr/>
        </p:nvSpPr>
        <p:spPr bwMode="auto">
          <a:xfrm>
            <a:off x="4580696" y="3035197"/>
            <a:ext cx="137795" cy="2844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endParaRPr lang="fa-IR"/>
          </a:p>
        </p:txBody>
      </p:sp>
      <p:sp>
        <p:nvSpPr>
          <p:cNvPr id="64" name="Rectangle 63"/>
          <p:cNvSpPr>
            <a:spLocks noChangeArrowheads="1"/>
          </p:cNvSpPr>
          <p:nvPr/>
        </p:nvSpPr>
        <p:spPr bwMode="auto">
          <a:xfrm>
            <a:off x="4718491" y="3035197"/>
            <a:ext cx="137795" cy="2844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endParaRPr lang="fa-IR"/>
          </a:p>
        </p:txBody>
      </p:sp>
      <p:sp>
        <p:nvSpPr>
          <p:cNvPr id="65" name="Rectangle 64"/>
          <p:cNvSpPr>
            <a:spLocks noChangeArrowheads="1"/>
          </p:cNvSpPr>
          <p:nvPr/>
        </p:nvSpPr>
        <p:spPr bwMode="auto">
          <a:xfrm>
            <a:off x="4856286" y="3035197"/>
            <a:ext cx="137795" cy="2844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endParaRPr lang="fa-IR"/>
          </a:p>
        </p:txBody>
      </p:sp>
      <p:sp>
        <p:nvSpPr>
          <p:cNvPr id="66" name="Rectangle 65"/>
          <p:cNvSpPr>
            <a:spLocks noChangeArrowheads="1"/>
          </p:cNvSpPr>
          <p:nvPr/>
        </p:nvSpPr>
        <p:spPr bwMode="auto">
          <a:xfrm>
            <a:off x="4994081" y="3035197"/>
            <a:ext cx="137795" cy="2844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endParaRPr lang="fa-IR"/>
          </a:p>
        </p:txBody>
      </p:sp>
      <p:sp>
        <p:nvSpPr>
          <p:cNvPr id="67" name="Rectangle 66"/>
          <p:cNvSpPr>
            <a:spLocks noChangeArrowheads="1"/>
          </p:cNvSpPr>
          <p:nvPr/>
        </p:nvSpPr>
        <p:spPr bwMode="auto">
          <a:xfrm>
            <a:off x="5131876" y="3035197"/>
            <a:ext cx="137795" cy="2844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endParaRPr lang="fa-IR"/>
          </a:p>
        </p:txBody>
      </p:sp>
      <p:sp>
        <p:nvSpPr>
          <p:cNvPr id="68" name="Rectangle 67"/>
          <p:cNvSpPr>
            <a:spLocks noChangeArrowheads="1"/>
          </p:cNvSpPr>
          <p:nvPr/>
        </p:nvSpPr>
        <p:spPr bwMode="auto">
          <a:xfrm>
            <a:off x="5270306" y="3035197"/>
            <a:ext cx="137795" cy="2844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endParaRPr lang="fa-IR"/>
          </a:p>
        </p:txBody>
      </p:sp>
      <p:sp>
        <p:nvSpPr>
          <p:cNvPr id="69" name="Rectangle 68"/>
          <p:cNvSpPr>
            <a:spLocks noChangeArrowheads="1"/>
          </p:cNvSpPr>
          <p:nvPr/>
        </p:nvSpPr>
        <p:spPr bwMode="auto">
          <a:xfrm>
            <a:off x="5408101" y="3035197"/>
            <a:ext cx="137795" cy="2844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endParaRPr lang="fa-IR"/>
          </a:p>
        </p:txBody>
      </p:sp>
      <p:sp>
        <p:nvSpPr>
          <p:cNvPr id="70" name="Rectangle 69"/>
          <p:cNvSpPr>
            <a:spLocks noChangeArrowheads="1"/>
          </p:cNvSpPr>
          <p:nvPr/>
        </p:nvSpPr>
        <p:spPr bwMode="auto">
          <a:xfrm>
            <a:off x="5545896" y="3035197"/>
            <a:ext cx="137795" cy="2844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endParaRPr lang="fa-IR"/>
          </a:p>
        </p:txBody>
      </p:sp>
      <p:sp>
        <p:nvSpPr>
          <p:cNvPr id="71" name="Rectangle 70"/>
          <p:cNvSpPr>
            <a:spLocks noChangeArrowheads="1"/>
          </p:cNvSpPr>
          <p:nvPr/>
        </p:nvSpPr>
        <p:spPr bwMode="auto">
          <a:xfrm>
            <a:off x="5683691" y="3035197"/>
            <a:ext cx="137795" cy="2844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endParaRPr lang="fa-IR"/>
          </a:p>
        </p:txBody>
      </p:sp>
      <p:sp>
        <p:nvSpPr>
          <p:cNvPr id="72" name="Rectangle 71"/>
          <p:cNvSpPr>
            <a:spLocks noChangeArrowheads="1"/>
          </p:cNvSpPr>
          <p:nvPr/>
        </p:nvSpPr>
        <p:spPr bwMode="auto">
          <a:xfrm>
            <a:off x="5821486" y="3035197"/>
            <a:ext cx="137795" cy="2844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endParaRPr lang="fa-IR"/>
          </a:p>
        </p:txBody>
      </p:sp>
      <p:sp>
        <p:nvSpPr>
          <p:cNvPr id="73" name="Rectangle 72"/>
          <p:cNvSpPr>
            <a:spLocks noChangeArrowheads="1"/>
          </p:cNvSpPr>
          <p:nvPr/>
        </p:nvSpPr>
        <p:spPr bwMode="auto">
          <a:xfrm>
            <a:off x="5959281" y="3035197"/>
            <a:ext cx="137795" cy="284480"/>
          </a:xfrm>
          <a:prstGeom prst="rect">
            <a:avLst/>
          </a:prstGeom>
          <a:gradFill rotWithShape="0">
            <a:gsLst>
              <a:gs pos="0">
                <a:schemeClr val="dk1">
                  <a:lumMod val="60000"/>
                  <a:lumOff val="40000"/>
                </a:schemeClr>
              </a:gs>
              <a:gs pos="50000">
                <a:schemeClr val="dk1">
                  <a:lumMod val="100000"/>
                  <a:lumOff val="0"/>
                </a:schemeClr>
              </a:gs>
              <a:gs pos="100000">
                <a:schemeClr val="dk1">
                  <a:lumMod val="60000"/>
                  <a:lumOff val="40000"/>
                </a:schemeClr>
              </a:gs>
            </a:gsLst>
            <a:lin ang="5400000" scaled="1"/>
          </a:gradFill>
          <a:ln w="12700">
            <a:solidFill>
              <a:schemeClr val="dk1">
                <a:lumMod val="100000"/>
                <a:lumOff val="0"/>
              </a:schemeClr>
            </a:solidFill>
            <a:miter lim="800000"/>
            <a:headEnd/>
            <a:tailEnd/>
          </a:ln>
          <a:effectLst>
            <a:outerShdw dist="28398" dir="3806097" algn="ctr" rotWithShape="0">
              <a:schemeClr val="lt1">
                <a:lumMod val="50000"/>
                <a:lumOff val="0"/>
              </a:schemeClr>
            </a:outerShdw>
          </a:effectLst>
        </p:spPr>
        <p:txBody>
          <a:bodyPr rot="0" vert="horz" wrap="square" lIns="91440" tIns="45720" rIns="91440" bIns="45720" anchor="t" anchorCtr="0" upright="1">
            <a:noAutofit/>
          </a:bodyPr>
          <a:lstStyle/>
          <a:p>
            <a:endParaRPr lang="fa-IR"/>
          </a:p>
        </p:txBody>
      </p:sp>
      <p:sp>
        <p:nvSpPr>
          <p:cNvPr id="74" name="Rectangle 73"/>
          <p:cNvSpPr>
            <a:spLocks noChangeArrowheads="1"/>
          </p:cNvSpPr>
          <p:nvPr/>
        </p:nvSpPr>
        <p:spPr bwMode="auto">
          <a:xfrm>
            <a:off x="6097076" y="3035197"/>
            <a:ext cx="137795" cy="284480"/>
          </a:xfrm>
          <a:prstGeom prst="rect">
            <a:avLst/>
          </a:prstGeom>
          <a:gradFill rotWithShape="0">
            <a:gsLst>
              <a:gs pos="0">
                <a:schemeClr val="dk1">
                  <a:lumMod val="60000"/>
                  <a:lumOff val="40000"/>
                </a:schemeClr>
              </a:gs>
              <a:gs pos="50000">
                <a:schemeClr val="dk1">
                  <a:lumMod val="100000"/>
                  <a:lumOff val="0"/>
                </a:schemeClr>
              </a:gs>
              <a:gs pos="100000">
                <a:schemeClr val="dk1">
                  <a:lumMod val="60000"/>
                  <a:lumOff val="40000"/>
                </a:schemeClr>
              </a:gs>
            </a:gsLst>
            <a:lin ang="5400000" scaled="1"/>
          </a:gradFill>
          <a:ln w="12700">
            <a:solidFill>
              <a:schemeClr val="dk1">
                <a:lumMod val="100000"/>
                <a:lumOff val="0"/>
              </a:schemeClr>
            </a:solidFill>
            <a:miter lim="800000"/>
            <a:headEnd/>
            <a:tailEnd/>
          </a:ln>
          <a:effectLst>
            <a:outerShdw dist="28398" dir="3806097" algn="ctr" rotWithShape="0">
              <a:schemeClr val="lt1">
                <a:lumMod val="50000"/>
                <a:lumOff val="0"/>
              </a:schemeClr>
            </a:outerShdw>
          </a:effectLst>
        </p:spPr>
        <p:txBody>
          <a:bodyPr rot="0" vert="horz" wrap="square" lIns="91440" tIns="45720" rIns="91440" bIns="45720" anchor="t" anchorCtr="0" upright="1">
            <a:noAutofit/>
          </a:bodyPr>
          <a:lstStyle/>
          <a:p>
            <a:endParaRPr lang="fa-IR"/>
          </a:p>
        </p:txBody>
      </p:sp>
      <p:sp>
        <p:nvSpPr>
          <p:cNvPr id="75" name="Rectangle 74"/>
          <p:cNvSpPr>
            <a:spLocks noChangeArrowheads="1"/>
          </p:cNvSpPr>
          <p:nvPr/>
        </p:nvSpPr>
        <p:spPr bwMode="auto">
          <a:xfrm>
            <a:off x="6234871" y="3035197"/>
            <a:ext cx="137795" cy="284480"/>
          </a:xfrm>
          <a:prstGeom prst="rect">
            <a:avLst/>
          </a:prstGeom>
          <a:gradFill rotWithShape="0">
            <a:gsLst>
              <a:gs pos="0">
                <a:schemeClr val="dk1">
                  <a:lumMod val="60000"/>
                  <a:lumOff val="40000"/>
                </a:schemeClr>
              </a:gs>
              <a:gs pos="50000">
                <a:schemeClr val="dk1">
                  <a:lumMod val="100000"/>
                  <a:lumOff val="0"/>
                </a:schemeClr>
              </a:gs>
              <a:gs pos="100000">
                <a:schemeClr val="dk1">
                  <a:lumMod val="60000"/>
                  <a:lumOff val="40000"/>
                </a:schemeClr>
              </a:gs>
            </a:gsLst>
            <a:lin ang="5400000" scaled="1"/>
          </a:gradFill>
          <a:ln w="12700">
            <a:solidFill>
              <a:schemeClr val="dk1">
                <a:lumMod val="100000"/>
                <a:lumOff val="0"/>
              </a:schemeClr>
            </a:solidFill>
            <a:miter lim="800000"/>
            <a:headEnd/>
            <a:tailEnd/>
          </a:ln>
          <a:effectLst>
            <a:outerShdw dist="28398" dir="3806097" algn="ctr" rotWithShape="0">
              <a:schemeClr val="lt1">
                <a:lumMod val="50000"/>
                <a:lumOff val="0"/>
              </a:schemeClr>
            </a:outerShdw>
          </a:effectLst>
        </p:spPr>
        <p:txBody>
          <a:bodyPr rot="0" vert="horz" wrap="square" lIns="91440" tIns="45720" rIns="91440" bIns="45720" anchor="t" anchorCtr="0" upright="1">
            <a:noAutofit/>
          </a:bodyPr>
          <a:lstStyle/>
          <a:p>
            <a:endParaRPr lang="fa-IR"/>
          </a:p>
        </p:txBody>
      </p:sp>
      <p:sp>
        <p:nvSpPr>
          <p:cNvPr id="76" name="Right Brace 75"/>
          <p:cNvSpPr>
            <a:spLocks/>
          </p:cNvSpPr>
          <p:nvPr/>
        </p:nvSpPr>
        <p:spPr bwMode="auto">
          <a:xfrm rot="16200000">
            <a:off x="3882831" y="944142"/>
            <a:ext cx="144145" cy="3985895"/>
          </a:xfrm>
          <a:prstGeom prst="rightBrace">
            <a:avLst>
              <a:gd name="adj1" fmla="val 230433"/>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fa-IR"/>
          </a:p>
        </p:txBody>
      </p:sp>
      <p:sp>
        <p:nvSpPr>
          <p:cNvPr id="77" name="Right Brace 76"/>
          <p:cNvSpPr>
            <a:spLocks/>
          </p:cNvSpPr>
          <p:nvPr/>
        </p:nvSpPr>
        <p:spPr bwMode="auto">
          <a:xfrm rot="16200000">
            <a:off x="6096758" y="2751670"/>
            <a:ext cx="144145" cy="388620"/>
          </a:xfrm>
          <a:prstGeom prst="rightBrace">
            <a:avLst>
              <a:gd name="adj1" fmla="val 22467"/>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fa-IR"/>
          </a:p>
        </p:txBody>
      </p:sp>
      <p:sp>
        <p:nvSpPr>
          <p:cNvPr id="78" name="Text Box 57"/>
          <p:cNvSpPr txBox="1">
            <a:spLocks noChangeArrowheads="1"/>
          </p:cNvSpPr>
          <p:nvPr/>
        </p:nvSpPr>
        <p:spPr bwMode="auto">
          <a:xfrm>
            <a:off x="3539296" y="3565422"/>
            <a:ext cx="1193800" cy="1544320"/>
          </a:xfrm>
          <a:prstGeom prst="rect">
            <a:avLst/>
          </a:prstGeom>
          <a:gradFill rotWithShape="0">
            <a:gsLst>
              <a:gs pos="0">
                <a:schemeClr val="lt1">
                  <a:lumMod val="100000"/>
                  <a:lumOff val="0"/>
                </a:schemeClr>
              </a:gs>
              <a:gs pos="100000">
                <a:schemeClr val="accent4">
                  <a:lumMod val="40000"/>
                  <a:lumOff val="60000"/>
                </a:schemeClr>
              </a:gs>
            </a:gsLst>
            <a:lin ang="5400000" scaled="1"/>
          </a:gradFill>
          <a:ln w="12700">
            <a:solidFill>
              <a:schemeClr val="accent4">
                <a:lumMod val="60000"/>
                <a:lumOff val="40000"/>
              </a:schemeClr>
            </a:solidFill>
            <a:miter lim="800000"/>
            <a:headEnd/>
            <a:tailEnd/>
          </a:ln>
          <a:effectLst>
            <a:outerShdw dist="28398" dir="3806097" algn="ctr" rotWithShape="0">
              <a:schemeClr val="accent4">
                <a:lumMod val="50000"/>
                <a:lumOff val="0"/>
                <a:alpha val="50000"/>
              </a:schemeClr>
            </a:outerShdw>
          </a:effec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1100" dirty="0">
                <a:effectLst/>
                <a:latin typeface="Calibri" panose="020F0502020204030204" pitchFamily="34" charset="0"/>
                <a:ea typeface="Calibri" panose="020F0502020204030204" pitchFamily="34" charset="0"/>
                <a:cs typeface="Arial" panose="020B0604020202020204" pitchFamily="34" charset="0"/>
              </a:rPr>
              <a:t>Object - 001       String - 010 </a:t>
            </a:r>
            <a:r>
              <a:rPr lang="en-US" sz="1100" dirty="0" err="1">
                <a:effectLst/>
                <a:latin typeface="Calibri" panose="020F0502020204030204" pitchFamily="34" charset="0"/>
                <a:ea typeface="Calibri" panose="020F0502020204030204" pitchFamily="34" charset="0"/>
                <a:cs typeface="Arial" panose="020B0604020202020204" pitchFamily="34" charset="0"/>
              </a:rPr>
              <a:t>NameSpace</a:t>
            </a:r>
            <a:r>
              <a:rPr lang="en-US" sz="1100" dirty="0">
                <a:effectLst/>
                <a:latin typeface="Calibri" panose="020F0502020204030204" pitchFamily="34" charset="0"/>
                <a:ea typeface="Calibri" panose="020F0502020204030204" pitchFamily="34" charset="0"/>
                <a:cs typeface="Arial" panose="020B0604020202020204" pitchFamily="34" charset="0"/>
              </a:rPr>
              <a:t> - 011     Undefined - 100 Boolean - 101  Integer - 110    Double - 111</a:t>
            </a:r>
          </a:p>
        </p:txBody>
      </p:sp>
      <p:cxnSp>
        <p:nvCxnSpPr>
          <p:cNvPr id="79" name="Elbow Connector 78"/>
          <p:cNvCxnSpPr>
            <a:cxnSpLocks noChangeShapeType="1"/>
          </p:cNvCxnSpPr>
          <p:nvPr/>
        </p:nvCxnSpPr>
        <p:spPr bwMode="auto">
          <a:xfrm rot="10800000" flipV="1">
            <a:off x="4824536" y="3383812"/>
            <a:ext cx="1337310" cy="1181735"/>
          </a:xfrm>
          <a:prstGeom prst="bentConnector3">
            <a:avLst>
              <a:gd name="adj1" fmla="val 329"/>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80" name="Rectangle 77"/>
          <p:cNvSpPr>
            <a:spLocks noChangeArrowheads="1"/>
          </p:cNvSpPr>
          <p:nvPr/>
        </p:nvSpPr>
        <p:spPr bwMode="auto">
          <a:xfrm>
            <a:off x="252536" y="537107"/>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sp>
        <p:nvSpPr>
          <p:cNvPr id="81" name="Rectangle 80"/>
          <p:cNvSpPr>
            <a:spLocks noChangeArrowheads="1"/>
          </p:cNvSpPr>
          <p:nvPr/>
        </p:nvSpPr>
        <p:spPr bwMode="auto">
          <a:xfrm>
            <a:off x="252536" y="99430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sp>
        <p:nvSpPr>
          <p:cNvPr id="3" name="TextBox 2"/>
          <p:cNvSpPr txBox="1"/>
          <p:nvPr/>
        </p:nvSpPr>
        <p:spPr>
          <a:xfrm>
            <a:off x="3451948" y="2554845"/>
            <a:ext cx="1032014" cy="307777"/>
          </a:xfrm>
          <a:prstGeom prst="rect">
            <a:avLst/>
          </a:prstGeom>
          <a:noFill/>
        </p:spPr>
        <p:txBody>
          <a:bodyPr wrap="none" rtlCol="1">
            <a:spAutoFit/>
          </a:bodyPr>
          <a:lstStyle/>
          <a:p>
            <a:r>
              <a:rPr lang="en-US" sz="1400" dirty="0" smtClean="0"/>
              <a:t>Object data</a:t>
            </a:r>
            <a:endParaRPr lang="fa-IR" sz="1400" dirty="0"/>
          </a:p>
        </p:txBody>
      </p:sp>
      <p:sp>
        <p:nvSpPr>
          <p:cNvPr id="82" name="TextBox 81"/>
          <p:cNvSpPr txBox="1"/>
          <p:nvPr/>
        </p:nvSpPr>
        <p:spPr>
          <a:xfrm>
            <a:off x="5916006" y="2564960"/>
            <a:ext cx="530786" cy="307777"/>
          </a:xfrm>
          <a:prstGeom prst="rect">
            <a:avLst/>
          </a:prstGeom>
          <a:noFill/>
        </p:spPr>
        <p:txBody>
          <a:bodyPr wrap="none" rtlCol="1">
            <a:spAutoFit/>
          </a:bodyPr>
          <a:lstStyle/>
          <a:p>
            <a:r>
              <a:rPr lang="en-US" sz="1400" dirty="0" smtClean="0"/>
              <a:t>Type</a:t>
            </a:r>
            <a:endParaRPr lang="fa-IR" sz="1400" dirty="0"/>
          </a:p>
        </p:txBody>
      </p:sp>
    </p:spTree>
    <p:extLst>
      <p:ext uri="{BB962C8B-B14F-4D97-AF65-F5344CB8AC3E}">
        <p14:creationId xmlns:p14="http://schemas.microsoft.com/office/powerpoint/2010/main" val="42018608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pt1_02_pages.jpg"/>
          <p:cNvPicPr>
            <a:picLocks noGrp="1" noChangeAspect="1"/>
          </p:cNvPicPr>
          <p:nvPr>
            <p:ph idx="1"/>
          </p:nvPr>
        </p:nvPicPr>
        <p:blipFill>
          <a:blip r:embed="rId3" cstate="print"/>
          <a:stretch>
            <a:fillRect/>
          </a:stretch>
        </p:blipFill>
        <p:spPr>
          <a:xfrm>
            <a:off x="11746" y="-3634"/>
            <a:ext cx="9144000" cy="6858000"/>
          </a:xfrm>
        </p:spPr>
      </p:pic>
      <p:sp>
        <p:nvSpPr>
          <p:cNvPr id="2" name="Title 1"/>
          <p:cNvSpPr>
            <a:spLocks noGrp="1"/>
          </p:cNvSpPr>
          <p:nvPr>
            <p:ph type="title"/>
          </p:nvPr>
        </p:nvSpPr>
        <p:spPr>
          <a:xfrm>
            <a:off x="457200" y="989856"/>
            <a:ext cx="8229600" cy="1143000"/>
          </a:xfrm>
        </p:spPr>
        <p:txBody>
          <a:bodyPr>
            <a:normAutofit/>
          </a:bodyPr>
          <a:lstStyle/>
          <a:p>
            <a:r>
              <a:rPr lang="en-US" dirty="0"/>
              <a:t>CVE-2011-2110 – Cont’d</a:t>
            </a:r>
          </a:p>
        </p:txBody>
      </p:sp>
      <p:sp>
        <p:nvSpPr>
          <p:cNvPr id="8" name="TextBox 5"/>
          <p:cNvSpPr txBox="1"/>
          <p:nvPr/>
        </p:nvSpPr>
        <p:spPr>
          <a:xfrm>
            <a:off x="539552" y="1916832"/>
            <a:ext cx="4320480" cy="3477875"/>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lgn="just">
              <a:buFontTx/>
              <a:buChar char="-"/>
            </a:pPr>
            <a:r>
              <a:rPr lang="en-US" sz="2000" dirty="0" smtClean="0"/>
              <a:t>When we crash at:  </a:t>
            </a:r>
            <a:r>
              <a:rPr lang="en-US" i="1" dirty="0" err="1"/>
              <a:t>mov</a:t>
            </a:r>
            <a:r>
              <a:rPr lang="en-US" i="1" dirty="0"/>
              <a:t>     </a:t>
            </a:r>
            <a:r>
              <a:rPr lang="en-US" i="1" dirty="0" err="1"/>
              <a:t>eax</a:t>
            </a:r>
            <a:r>
              <a:rPr lang="en-US" i="1" dirty="0"/>
              <a:t>, [</a:t>
            </a:r>
            <a:r>
              <a:rPr lang="en-US" i="1" dirty="0" err="1"/>
              <a:t>ecx+eax</a:t>
            </a:r>
            <a:r>
              <a:rPr lang="en-US" i="1" dirty="0"/>
              <a:t>*4</a:t>
            </a:r>
            <a:r>
              <a:rPr lang="en-US" i="1" dirty="0" smtClean="0"/>
              <a:t>], </a:t>
            </a:r>
            <a:r>
              <a:rPr lang="en-US" sz="2000" dirty="0" err="1" smtClean="0"/>
              <a:t>eax</a:t>
            </a:r>
            <a:r>
              <a:rPr lang="en-US" sz="2000" dirty="0" smtClean="0"/>
              <a:t> register is under control and </a:t>
            </a:r>
            <a:r>
              <a:rPr lang="en-US" sz="2000" dirty="0" err="1" smtClean="0"/>
              <a:t>ecx</a:t>
            </a:r>
            <a:r>
              <a:rPr lang="en-US" sz="2000" dirty="0" smtClean="0"/>
              <a:t> is the pointer to the array</a:t>
            </a:r>
          </a:p>
          <a:p>
            <a:pPr marL="342900" indent="-342900" algn="just">
              <a:buFontTx/>
              <a:buChar char="-"/>
            </a:pPr>
            <a:r>
              <a:rPr lang="en-US" sz="2000" i="1" dirty="0" err="1"/>
              <a:t>e</a:t>
            </a:r>
            <a:r>
              <a:rPr lang="en-US" sz="2000" i="1" dirty="0" err="1" smtClean="0"/>
              <a:t>cx</a:t>
            </a:r>
            <a:r>
              <a:rPr lang="en-US" sz="2000" dirty="0" smtClean="0"/>
              <a:t> is a pointing to offset +0x108 of </a:t>
            </a:r>
            <a:r>
              <a:rPr lang="en-US" sz="2000" dirty="0" err="1" smtClean="0"/>
              <a:t>esp</a:t>
            </a:r>
            <a:r>
              <a:rPr lang="en-US" sz="2000" dirty="0" smtClean="0"/>
              <a:t> register so the array is on the stack memory</a:t>
            </a:r>
          </a:p>
          <a:p>
            <a:pPr marL="342900" indent="-342900" algn="just">
              <a:buFontTx/>
              <a:buChar char="-"/>
            </a:pPr>
            <a:r>
              <a:rPr lang="en-US" sz="2000" dirty="0" smtClean="0"/>
              <a:t>So we can dereference any offset in the virtual memory with base of current thread stack.</a:t>
            </a:r>
          </a:p>
          <a:p>
            <a:pPr marL="342900" indent="-342900">
              <a:buFontTx/>
              <a:buChar char="-"/>
            </a:pPr>
            <a:endParaRPr lang="en-US" sz="2000" dirty="0" smtClean="0"/>
          </a:p>
        </p:txBody>
      </p:sp>
      <p:sp>
        <p:nvSpPr>
          <p:cNvPr id="7" name="Text Box 2"/>
          <p:cNvSpPr txBox="1">
            <a:spLocks noChangeArrowheads="1"/>
          </p:cNvSpPr>
          <p:nvPr/>
        </p:nvSpPr>
        <p:spPr bwMode="auto">
          <a:xfrm>
            <a:off x="5123840" y="3184267"/>
            <a:ext cx="914400" cy="1981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Arial" panose="020B0604020202020204" pitchFamily="34" charset="0"/>
              </a:rPr>
              <a:t>ECX</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Text Box 6"/>
          <p:cNvSpPr txBox="1">
            <a:spLocks noChangeArrowheads="1"/>
          </p:cNvSpPr>
          <p:nvPr/>
        </p:nvSpPr>
        <p:spPr bwMode="auto">
          <a:xfrm>
            <a:off x="5126380" y="2897882"/>
            <a:ext cx="914400" cy="1981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Arial" panose="020B0604020202020204" pitchFamily="34" charset="0"/>
              </a:rPr>
              <a:t>ESP</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0" name="Text Box 1"/>
          <p:cNvSpPr txBox="1">
            <a:spLocks noChangeArrowheads="1"/>
          </p:cNvSpPr>
          <p:nvPr/>
        </p:nvSpPr>
        <p:spPr bwMode="auto">
          <a:xfrm>
            <a:off x="5004048" y="4522212"/>
            <a:ext cx="914400" cy="1981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Arial" panose="020B0604020202020204" pitchFamily="34" charset="0"/>
              </a:rPr>
              <a:t>0X7FFFFFFF</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 name="Text Box 8"/>
          <p:cNvSpPr txBox="1">
            <a:spLocks noChangeArrowheads="1"/>
          </p:cNvSpPr>
          <p:nvPr/>
        </p:nvSpPr>
        <p:spPr bwMode="auto">
          <a:xfrm>
            <a:off x="5004048" y="2501007"/>
            <a:ext cx="914400" cy="1981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Arial" panose="020B0604020202020204" pitchFamily="34" charset="0"/>
              </a:rPr>
              <a:t>0X00000000</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2" name="Rectangle 11"/>
          <p:cNvSpPr>
            <a:spLocks noChangeArrowheads="1"/>
          </p:cNvSpPr>
          <p:nvPr/>
        </p:nvSpPr>
        <p:spPr bwMode="auto">
          <a:xfrm>
            <a:off x="5783503" y="2536567"/>
            <a:ext cx="1621790" cy="215709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fa-IR"/>
          </a:p>
        </p:txBody>
      </p:sp>
      <p:sp>
        <p:nvSpPr>
          <p:cNvPr id="13" name="Rectangle 12"/>
          <p:cNvSpPr>
            <a:spLocks noChangeArrowheads="1"/>
          </p:cNvSpPr>
          <p:nvPr/>
        </p:nvSpPr>
        <p:spPr bwMode="auto">
          <a:xfrm>
            <a:off x="5787415" y="2908042"/>
            <a:ext cx="1621790" cy="11303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fa-IR"/>
          </a:p>
        </p:txBody>
      </p:sp>
      <p:cxnSp>
        <p:nvCxnSpPr>
          <p:cNvPr id="14" name="Straight Arrow Connector 13"/>
          <p:cNvCxnSpPr>
            <a:cxnSpLocks noChangeShapeType="1"/>
          </p:cNvCxnSpPr>
          <p:nvPr/>
        </p:nvCxnSpPr>
        <p:spPr bwMode="auto">
          <a:xfrm>
            <a:off x="5756384" y="3002657"/>
            <a:ext cx="11176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 name="Straight Arrow Connector 14"/>
          <p:cNvCxnSpPr>
            <a:cxnSpLocks noChangeShapeType="1"/>
          </p:cNvCxnSpPr>
          <p:nvPr/>
        </p:nvCxnSpPr>
        <p:spPr bwMode="auto">
          <a:xfrm>
            <a:off x="5756384" y="3278247"/>
            <a:ext cx="11176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6" name="Text Box 10"/>
          <p:cNvSpPr txBox="1">
            <a:spLocks noChangeArrowheads="1"/>
          </p:cNvSpPr>
          <p:nvPr/>
        </p:nvSpPr>
        <p:spPr bwMode="auto">
          <a:xfrm>
            <a:off x="8028384" y="2196916"/>
            <a:ext cx="914400" cy="24955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1100" dirty="0" smtClean="0">
                <a:latin typeface="Calibri" panose="020F0502020204030204" pitchFamily="34" charset="0"/>
                <a:ea typeface="Calibri" panose="020F0502020204030204" pitchFamily="34" charset="0"/>
                <a:cs typeface="Arial" panose="020B0604020202020204" pitchFamily="34" charset="0"/>
              </a:rPr>
              <a:t>Current thread Stack</a:t>
            </a:r>
            <a:r>
              <a:rPr lang="fa-IR" sz="1100" dirty="0" smtClean="0">
                <a:effectLst/>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cxnSp>
        <p:nvCxnSpPr>
          <p:cNvPr id="17" name="Straight Arrow Connector 16"/>
          <p:cNvCxnSpPr>
            <a:cxnSpLocks noChangeShapeType="1"/>
          </p:cNvCxnSpPr>
          <p:nvPr/>
        </p:nvCxnSpPr>
        <p:spPr bwMode="auto">
          <a:xfrm flipH="1">
            <a:off x="7418730" y="2510532"/>
            <a:ext cx="810895" cy="41402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8" name="Text Box 4"/>
          <p:cNvSpPr txBox="1">
            <a:spLocks noChangeArrowheads="1"/>
          </p:cNvSpPr>
          <p:nvPr/>
        </p:nvSpPr>
        <p:spPr bwMode="auto">
          <a:xfrm>
            <a:off x="7725097" y="3287137"/>
            <a:ext cx="1095375" cy="11379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l">
              <a:lnSpc>
                <a:spcPct val="115000"/>
              </a:lnSpc>
              <a:spcBef>
                <a:spcPts val="0"/>
              </a:spcBef>
              <a:spcAft>
                <a:spcPts val="1000"/>
              </a:spcAft>
            </a:pPr>
            <a:r>
              <a:rPr lang="en-US" sz="1100" dirty="0">
                <a:effectLst/>
                <a:latin typeface="Calibri" panose="020F0502020204030204" pitchFamily="34" charset="0"/>
                <a:ea typeface="Calibri" panose="020F0502020204030204" pitchFamily="34" charset="0"/>
                <a:cs typeface="Arial" panose="020B0604020202020204" pitchFamily="34" charset="0"/>
              </a:rPr>
              <a:t>[ECX+</a:t>
            </a:r>
            <a:r>
              <a:rPr lang="en-US" sz="1100" dirty="0">
                <a:solidFill>
                  <a:srgbClr val="A6A6A6"/>
                </a:solidFill>
                <a:effectLst/>
                <a:latin typeface="Calibri" panose="020F0502020204030204" pitchFamily="34" charset="0"/>
                <a:ea typeface="Calibri" panose="020F0502020204030204" pitchFamily="34" charset="0"/>
                <a:cs typeface="Arial" panose="020B0604020202020204" pitchFamily="34" charset="0"/>
              </a:rPr>
              <a:t>EAX</a:t>
            </a:r>
            <a:r>
              <a:rPr lang="en-US" sz="1100" dirty="0">
                <a:effectLst/>
                <a:latin typeface="Calibri" panose="020F0502020204030204" pitchFamily="34" charset="0"/>
                <a:ea typeface="Calibri" panose="020F0502020204030204" pitchFamily="34" charset="0"/>
                <a:cs typeface="Arial" panose="020B0604020202020204" pitchFamily="34" charset="0"/>
              </a:rPr>
              <a:t>*4</a:t>
            </a:r>
            <a:r>
              <a:rPr lang="en-US" sz="1100" dirty="0" smtClean="0">
                <a:effectLst/>
                <a:latin typeface="Calibri" panose="020F0502020204030204" pitchFamily="34" charset="0"/>
                <a:ea typeface="Calibri" panose="020F0502020204030204" pitchFamily="34" charset="0"/>
                <a:cs typeface="Arial" panose="020B0604020202020204" pitchFamily="34" charset="0"/>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gn="l">
              <a:lnSpc>
                <a:spcPct val="115000"/>
              </a:lnSpc>
              <a:spcBef>
                <a:spcPts val="0"/>
              </a:spcBef>
              <a:spcAft>
                <a:spcPts val="1000"/>
              </a:spcAft>
            </a:pPr>
            <a:r>
              <a:rPr lang="en-US" sz="1100" dirty="0" smtClean="0">
                <a:latin typeface="Calibri" panose="020F0502020204030204" pitchFamily="34" charset="0"/>
                <a:ea typeface="Calibri" panose="020F0502020204030204" pitchFamily="34" charset="0"/>
                <a:cs typeface="Arial" panose="020B0604020202020204" pitchFamily="34" charset="0"/>
              </a:rPr>
              <a:t>By changing </a:t>
            </a:r>
            <a:r>
              <a:rPr lang="en-US" sz="1100" dirty="0" err="1" smtClean="0">
                <a:latin typeface="Calibri" panose="020F0502020204030204" pitchFamily="34" charset="0"/>
                <a:ea typeface="Calibri" panose="020F0502020204030204" pitchFamily="34" charset="0"/>
                <a:cs typeface="Arial" panose="020B0604020202020204" pitchFamily="34" charset="0"/>
              </a:rPr>
              <a:t>eax</a:t>
            </a:r>
            <a:r>
              <a:rPr lang="en-US" sz="1100" dirty="0" smtClean="0">
                <a:latin typeface="Calibri" panose="020F0502020204030204" pitchFamily="34" charset="0"/>
                <a:ea typeface="Calibri" panose="020F0502020204030204" pitchFamily="34" charset="0"/>
                <a:cs typeface="Arial" panose="020B0604020202020204" pitchFamily="34" charset="0"/>
              </a:rPr>
              <a:t> value any offset can be returned.</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9" name="Right Brace 18"/>
          <p:cNvSpPr>
            <a:spLocks/>
          </p:cNvSpPr>
          <p:nvPr/>
        </p:nvSpPr>
        <p:spPr bwMode="auto">
          <a:xfrm>
            <a:off x="7488510" y="2562602"/>
            <a:ext cx="323850" cy="2131060"/>
          </a:xfrm>
          <a:prstGeom prst="rightBrace">
            <a:avLst>
              <a:gd name="adj1" fmla="val 54837"/>
              <a:gd name="adj2" fmla="val 50417"/>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round/>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endParaRPr lang="fa-IR"/>
          </a:p>
        </p:txBody>
      </p:sp>
      <p:sp>
        <p:nvSpPr>
          <p:cNvPr id="3" name="Rectangle 13"/>
          <p:cNvSpPr>
            <a:spLocks noChangeArrowheads="1"/>
          </p:cNvSpPr>
          <p:nvPr/>
        </p:nvSpPr>
        <p:spPr bwMode="auto">
          <a:xfrm>
            <a:off x="3068216" y="44043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sp>
        <p:nvSpPr>
          <p:cNvPr id="5" name="Rectangle 19"/>
          <p:cNvSpPr>
            <a:spLocks noChangeArrowheads="1"/>
          </p:cNvSpPr>
          <p:nvPr/>
        </p:nvSpPr>
        <p:spPr bwMode="auto">
          <a:xfrm>
            <a:off x="3068216" y="89763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
            </a:r>
            <a:br>
              <a:rPr kumimoji="0" lang="en-US" sz="1800" b="0" i="0" u="none" strike="noStrike" cap="none" normalizeH="0" baseline="0" smtClean="0">
                <a:ln>
                  <a:noFill/>
                </a:ln>
                <a:solidFill>
                  <a:schemeClr val="tx1"/>
                </a:solidFill>
                <a:effectLst/>
                <a:latin typeface="Arial" panose="020B0604020202020204" pitchFamily="34" charset="0"/>
              </a:rPr>
            </a:br>
            <a:endParaRPr kumimoji="0" 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a:t>
            </a:r>
            <a:endParaRPr kumimoji="0" 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0" name="Rectangle 20"/>
          <p:cNvSpPr>
            <a:spLocks noChangeArrowheads="1"/>
          </p:cNvSpPr>
          <p:nvPr/>
        </p:nvSpPr>
        <p:spPr bwMode="auto">
          <a:xfrm>
            <a:off x="3068216" y="89763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spTree>
    <p:extLst>
      <p:ext uri="{BB962C8B-B14F-4D97-AF65-F5344CB8AC3E}">
        <p14:creationId xmlns:p14="http://schemas.microsoft.com/office/powerpoint/2010/main" val="16371880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pt1_02_pages.jpg"/>
          <p:cNvPicPr>
            <a:picLocks noGrp="1" noChangeAspect="1"/>
          </p:cNvPicPr>
          <p:nvPr>
            <p:ph idx="1"/>
          </p:nvPr>
        </p:nvPicPr>
        <p:blipFill>
          <a:blip r:embed="rId3" cstate="print"/>
          <a:stretch>
            <a:fillRect/>
          </a:stretch>
        </p:blipFill>
        <p:spPr>
          <a:xfrm>
            <a:off x="0" y="-44624"/>
            <a:ext cx="9144000" cy="6858000"/>
          </a:xfrm>
        </p:spPr>
      </p:pic>
      <p:sp>
        <p:nvSpPr>
          <p:cNvPr id="2" name="Title 1"/>
          <p:cNvSpPr>
            <a:spLocks noGrp="1"/>
          </p:cNvSpPr>
          <p:nvPr>
            <p:ph type="title"/>
          </p:nvPr>
        </p:nvSpPr>
        <p:spPr>
          <a:xfrm>
            <a:off x="457200" y="989856"/>
            <a:ext cx="8229600" cy="1143000"/>
          </a:xfrm>
        </p:spPr>
        <p:txBody>
          <a:bodyPr>
            <a:normAutofit/>
          </a:bodyPr>
          <a:lstStyle/>
          <a:p>
            <a:r>
              <a:rPr lang="en-US" dirty="0" smtClean="0"/>
              <a:t>CVE-2011-2110 Exploitation</a:t>
            </a:r>
            <a:endParaRPr lang="en-US" dirty="0"/>
          </a:p>
        </p:txBody>
      </p:sp>
      <p:sp>
        <p:nvSpPr>
          <p:cNvPr id="8" name="TextBox 5"/>
          <p:cNvSpPr txBox="1"/>
          <p:nvPr/>
        </p:nvSpPr>
        <p:spPr>
          <a:xfrm>
            <a:off x="539552" y="1916832"/>
            <a:ext cx="7848872" cy="4093428"/>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t>What we have?</a:t>
            </a:r>
          </a:p>
          <a:p>
            <a:pPr marL="342900" indent="-342900">
              <a:buFontTx/>
              <a:buChar char="-"/>
            </a:pPr>
            <a:r>
              <a:rPr lang="en-US" sz="2000" dirty="0" smtClean="0"/>
              <a:t>A bug that let us dereference any value from memory as AS3 atom.</a:t>
            </a:r>
          </a:p>
          <a:p>
            <a:pPr marL="342900" indent="-342900">
              <a:buFontTx/>
              <a:buChar char="-"/>
            </a:pPr>
            <a:r>
              <a:rPr lang="en-US" sz="2000" dirty="0" smtClean="0"/>
              <a:t>The atom can be manipulated by high level AS3 code.</a:t>
            </a:r>
          </a:p>
          <a:p>
            <a:endParaRPr lang="en-US" sz="2000" dirty="0"/>
          </a:p>
          <a:p>
            <a:r>
              <a:rPr lang="en-US" sz="2000" dirty="0" smtClean="0"/>
              <a:t>What we do?</a:t>
            </a:r>
          </a:p>
          <a:p>
            <a:pPr marL="342900" indent="-342900">
              <a:buFontTx/>
              <a:buChar char="-"/>
            </a:pPr>
            <a:r>
              <a:rPr lang="en-US" sz="2000" dirty="0" smtClean="0"/>
              <a:t>Read some controllable value from memory as atom</a:t>
            </a:r>
          </a:p>
          <a:p>
            <a:pPr marL="342900" indent="-342900">
              <a:buFontTx/>
              <a:buChar char="-"/>
            </a:pPr>
            <a:r>
              <a:rPr lang="en-US" sz="2000" dirty="0" smtClean="0"/>
              <a:t>Pass it to some other AS3 function that threat our atom as a fake object.</a:t>
            </a:r>
          </a:p>
          <a:p>
            <a:pPr marL="342900" indent="-342900">
              <a:buFontTx/>
              <a:buChar char="-"/>
            </a:pPr>
            <a:r>
              <a:rPr lang="en-US" sz="2000" dirty="0" smtClean="0"/>
              <a:t>Fake object has fake </a:t>
            </a:r>
            <a:r>
              <a:rPr lang="en-US" sz="2000" dirty="0" err="1" smtClean="0"/>
              <a:t>vftable</a:t>
            </a:r>
            <a:r>
              <a:rPr lang="en-US" sz="2000" dirty="0" smtClean="0"/>
              <a:t>, so calling any of it’s virtual functions lead to exploitable condition</a:t>
            </a:r>
          </a:p>
          <a:p>
            <a:pPr marL="342900" indent="-342900">
              <a:buFontTx/>
              <a:buChar char="-"/>
            </a:pPr>
            <a:endParaRPr lang="en-US" sz="2000" dirty="0"/>
          </a:p>
          <a:p>
            <a:endParaRPr lang="en-US" sz="2000" dirty="0" smtClean="0"/>
          </a:p>
          <a:p>
            <a:pPr marL="342900" indent="-342900">
              <a:buFontTx/>
              <a:buChar char="-"/>
            </a:pPr>
            <a:endParaRPr lang="en-US" sz="2000" dirty="0" smtClean="0"/>
          </a:p>
        </p:txBody>
      </p:sp>
    </p:spTree>
    <p:extLst>
      <p:ext uri="{BB962C8B-B14F-4D97-AF65-F5344CB8AC3E}">
        <p14:creationId xmlns:p14="http://schemas.microsoft.com/office/powerpoint/2010/main" val="16755599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pt1_02_pages.jpg"/>
          <p:cNvPicPr>
            <a:picLocks noGrp="1" noChangeAspect="1"/>
          </p:cNvPicPr>
          <p:nvPr>
            <p:ph idx="1"/>
          </p:nvPr>
        </p:nvPicPr>
        <p:blipFill>
          <a:blip r:embed="rId3" cstate="print"/>
          <a:stretch>
            <a:fillRect/>
          </a:stretch>
        </p:blipFill>
        <p:spPr>
          <a:xfrm>
            <a:off x="0" y="-77675"/>
            <a:ext cx="9144000" cy="6858000"/>
          </a:xfrm>
        </p:spPr>
      </p:pic>
      <p:sp>
        <p:nvSpPr>
          <p:cNvPr id="2" name="Title 1"/>
          <p:cNvSpPr>
            <a:spLocks noGrp="1"/>
          </p:cNvSpPr>
          <p:nvPr>
            <p:ph type="title"/>
          </p:nvPr>
        </p:nvSpPr>
        <p:spPr>
          <a:xfrm>
            <a:off x="457200" y="989856"/>
            <a:ext cx="8229600" cy="1143000"/>
          </a:xfrm>
        </p:spPr>
        <p:txBody>
          <a:bodyPr>
            <a:normAutofit/>
          </a:bodyPr>
          <a:lstStyle/>
          <a:p>
            <a:r>
              <a:rPr lang="en-US" dirty="0"/>
              <a:t>CVE-2011-2110 Exploitation</a:t>
            </a:r>
          </a:p>
        </p:txBody>
      </p:sp>
      <p:sp>
        <p:nvSpPr>
          <p:cNvPr id="6" name="Title 1"/>
          <p:cNvSpPr txBox="1">
            <a:spLocks/>
          </p:cNvSpPr>
          <p:nvPr/>
        </p:nvSpPr>
        <p:spPr>
          <a:xfrm>
            <a:off x="467544" y="2924944"/>
            <a:ext cx="8229600" cy="1143000"/>
          </a:xfrm>
          <a:prstGeom prst="rect">
            <a:avLst/>
          </a:prstGeom>
        </p:spPr>
        <p:txBody>
          <a:bodyPr vert="horz" lIns="91440" tIns="45720" rIns="91440" bIns="45720" rtlCol="0" anchor="ct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i="1" dirty="0" smtClean="0"/>
              <a:t>DEMO </a:t>
            </a:r>
          </a:p>
          <a:p>
            <a:r>
              <a:rPr lang="en-US" sz="6000" i="1" dirty="0" err="1" smtClean="0"/>
              <a:t>Derefrencing</a:t>
            </a:r>
            <a:r>
              <a:rPr lang="en-US" sz="6000" i="1" dirty="0" smtClean="0"/>
              <a:t> the meat</a:t>
            </a:r>
            <a:endParaRPr lang="en-US" sz="6000" i="1" dirty="0"/>
          </a:p>
        </p:txBody>
      </p:sp>
    </p:spTree>
    <p:extLst>
      <p:ext uri="{BB962C8B-B14F-4D97-AF65-F5344CB8AC3E}">
        <p14:creationId xmlns:p14="http://schemas.microsoft.com/office/powerpoint/2010/main" val="8732723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pt1_02_pages.jpg"/>
          <p:cNvPicPr>
            <a:picLocks noGrp="1" noChangeAspect="1"/>
          </p:cNvPicPr>
          <p:nvPr>
            <p:ph idx="1"/>
          </p:nvPr>
        </p:nvPicPr>
        <p:blipFill>
          <a:blip r:embed="rId3" cstate="print"/>
          <a:stretch>
            <a:fillRect/>
          </a:stretch>
        </p:blipFill>
        <p:spPr>
          <a:xfrm>
            <a:off x="0" y="-44624"/>
            <a:ext cx="9144000" cy="6858000"/>
          </a:xfrm>
        </p:spPr>
      </p:pic>
      <p:sp>
        <p:nvSpPr>
          <p:cNvPr id="2" name="Title 1"/>
          <p:cNvSpPr>
            <a:spLocks noGrp="1"/>
          </p:cNvSpPr>
          <p:nvPr>
            <p:ph type="title"/>
          </p:nvPr>
        </p:nvSpPr>
        <p:spPr>
          <a:xfrm>
            <a:off x="457200" y="989856"/>
            <a:ext cx="8229600" cy="1143000"/>
          </a:xfrm>
        </p:spPr>
        <p:txBody>
          <a:bodyPr>
            <a:normAutofit/>
          </a:bodyPr>
          <a:lstStyle/>
          <a:p>
            <a:r>
              <a:rPr lang="en-US" dirty="0" smtClean="0"/>
              <a:t>CVE-2011-2110 Exploitation</a:t>
            </a:r>
            <a:endParaRPr lang="en-US" dirty="0"/>
          </a:p>
        </p:txBody>
      </p:sp>
      <p:sp>
        <p:nvSpPr>
          <p:cNvPr id="8" name="TextBox 5"/>
          <p:cNvSpPr txBox="1"/>
          <p:nvPr/>
        </p:nvSpPr>
        <p:spPr>
          <a:xfrm>
            <a:off x="539552" y="1916832"/>
            <a:ext cx="7848872" cy="1631216"/>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buFontTx/>
              <a:buChar char="-"/>
            </a:pPr>
            <a:r>
              <a:rPr lang="en-US" sz="2000" dirty="0" smtClean="0"/>
              <a:t>We have our controllable value on the stack</a:t>
            </a:r>
          </a:p>
          <a:p>
            <a:pPr marL="342900" indent="-342900">
              <a:buFontTx/>
              <a:buChar char="-"/>
            </a:pPr>
            <a:r>
              <a:rPr lang="en-US" sz="2000" dirty="0" smtClean="0"/>
              <a:t>We should find the proper index to dereference it as atom, Solving </a:t>
            </a:r>
            <a:r>
              <a:rPr lang="en-US" sz="2000" dirty="0"/>
              <a:t>the </a:t>
            </a:r>
            <a:r>
              <a:rPr lang="en-US" sz="2000" dirty="0" smtClean="0"/>
              <a:t>equation: </a:t>
            </a:r>
          </a:p>
          <a:p>
            <a:endParaRPr lang="en-US" sz="2000" dirty="0" smtClean="0"/>
          </a:p>
          <a:p>
            <a:endParaRPr lang="en-US" sz="2000" dirty="0" smtClean="0"/>
          </a:p>
        </p:txBody>
      </p:sp>
      <p:graphicFrame>
        <p:nvGraphicFramePr>
          <p:cNvPr id="3" name="Table 2"/>
          <p:cNvGraphicFramePr>
            <a:graphicFrameLocks noGrp="1"/>
          </p:cNvGraphicFramePr>
          <p:nvPr>
            <p:extLst>
              <p:ext uri="{D42A27DB-BD31-4B8C-83A1-F6EECF244321}">
                <p14:modId xmlns:p14="http://schemas.microsoft.com/office/powerpoint/2010/main" val="3181057832"/>
              </p:ext>
            </p:extLst>
          </p:nvPr>
        </p:nvGraphicFramePr>
        <p:xfrm>
          <a:off x="1331640" y="3140968"/>
          <a:ext cx="6096000" cy="1222248"/>
        </p:xfrm>
        <a:graphic>
          <a:graphicData uri="http://schemas.openxmlformats.org/drawingml/2006/table">
            <a:tbl>
              <a:tblPr rtl="1" firstRow="1" bandRow="1">
                <a:tableStyleId>{D7AC3CCA-C797-4891-BE02-D94E43425B78}</a:tableStyleId>
              </a:tblPr>
              <a:tblGrid>
                <a:gridCol w="6096000"/>
              </a:tblGrid>
              <a:tr h="777881">
                <a:tc>
                  <a:txBody>
                    <a:bodyPr/>
                    <a:lstStyle/>
                    <a:p>
                      <a:pPr marL="0" marR="0" algn="just" rtl="0">
                        <a:lnSpc>
                          <a:spcPct val="115000"/>
                        </a:lnSpc>
                        <a:spcBef>
                          <a:spcPts val="0"/>
                        </a:spcBef>
                        <a:spcAft>
                          <a:spcPts val="1000"/>
                        </a:spcAft>
                      </a:pPr>
                      <a:r>
                        <a:rPr lang="en-US" sz="1200" b="0" dirty="0" err="1">
                          <a:effectLst/>
                          <a:latin typeface="Calibri" panose="020F0502020204030204" pitchFamily="34" charset="0"/>
                          <a:ea typeface="Calibri" panose="020F0502020204030204" pitchFamily="34" charset="0"/>
                          <a:cs typeface="B Nazanin" panose="00000400000000000000" pitchFamily="2" charset="-78"/>
                        </a:rPr>
                        <a:t>ecx</a:t>
                      </a:r>
                      <a:r>
                        <a:rPr lang="en-US" sz="1200" b="0" dirty="0">
                          <a:effectLst/>
                          <a:latin typeface="Calibri" panose="020F0502020204030204" pitchFamily="34" charset="0"/>
                          <a:ea typeface="Calibri" panose="020F0502020204030204" pitchFamily="34" charset="0"/>
                          <a:cs typeface="B Nazanin" panose="00000400000000000000" pitchFamily="2" charset="-78"/>
                        </a:rPr>
                        <a:t> - 200 = </a:t>
                      </a:r>
                      <a:r>
                        <a:rPr lang="en-US" sz="1200" b="0" dirty="0" err="1">
                          <a:effectLst/>
                          <a:latin typeface="Calibri" panose="020F0502020204030204" pitchFamily="34" charset="0"/>
                          <a:ea typeface="Calibri" panose="020F0502020204030204" pitchFamily="34" charset="0"/>
                          <a:cs typeface="B Nazanin" panose="00000400000000000000" pitchFamily="2" charset="-78"/>
                        </a:rPr>
                        <a:t>ecx</a:t>
                      </a:r>
                      <a:r>
                        <a:rPr lang="en-US" sz="1200" b="0" dirty="0">
                          <a:effectLst/>
                          <a:latin typeface="Calibri" panose="020F0502020204030204" pitchFamily="34" charset="0"/>
                          <a:ea typeface="Calibri" panose="020F0502020204030204" pitchFamily="34" charset="0"/>
                          <a:cs typeface="B Nazanin" panose="00000400000000000000" pitchFamily="2" charset="-78"/>
                        </a:rPr>
                        <a:t> +  </a:t>
                      </a:r>
                      <a:r>
                        <a:rPr lang="en-US" sz="1200" b="0" dirty="0" err="1">
                          <a:effectLst/>
                          <a:latin typeface="Calibri" panose="020F0502020204030204" pitchFamily="34" charset="0"/>
                          <a:ea typeface="Calibri" panose="020F0502020204030204" pitchFamily="34" charset="0"/>
                          <a:cs typeface="B Nazanin" panose="00000400000000000000" pitchFamily="2" charset="-78"/>
                        </a:rPr>
                        <a:t>eax</a:t>
                      </a:r>
                      <a:r>
                        <a:rPr lang="en-US" sz="1200" b="0" dirty="0">
                          <a:effectLst/>
                          <a:latin typeface="Calibri" panose="020F0502020204030204" pitchFamily="34" charset="0"/>
                          <a:ea typeface="Calibri" panose="020F0502020204030204" pitchFamily="34" charset="0"/>
                          <a:cs typeface="B Nazanin" panose="00000400000000000000" pitchFamily="2" charset="-78"/>
                        </a:rPr>
                        <a:t> * 4 </a:t>
                      </a:r>
                      <a:endParaRPr lang="en-US" sz="1100" b="0" dirty="0">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15000"/>
                        </a:lnSpc>
                        <a:spcBef>
                          <a:spcPts val="0"/>
                        </a:spcBef>
                        <a:spcAft>
                          <a:spcPts val="1000"/>
                        </a:spcAft>
                      </a:pPr>
                      <a:r>
                        <a:rPr lang="en-US" sz="1200" b="0" dirty="0">
                          <a:effectLst/>
                          <a:latin typeface="Calibri" panose="020F0502020204030204" pitchFamily="34" charset="0"/>
                          <a:ea typeface="Calibri" panose="020F0502020204030204" pitchFamily="34" charset="0"/>
                          <a:cs typeface="B Nazanin" panose="00000400000000000000" pitchFamily="2" charset="-78"/>
                        </a:rPr>
                        <a:t>-200 = </a:t>
                      </a:r>
                      <a:r>
                        <a:rPr lang="en-US" sz="1200" b="0" dirty="0" err="1">
                          <a:effectLst/>
                          <a:latin typeface="Calibri" panose="020F0502020204030204" pitchFamily="34" charset="0"/>
                          <a:ea typeface="Calibri" panose="020F0502020204030204" pitchFamily="34" charset="0"/>
                          <a:cs typeface="B Nazanin" panose="00000400000000000000" pitchFamily="2" charset="-78"/>
                        </a:rPr>
                        <a:t>eax</a:t>
                      </a:r>
                      <a:r>
                        <a:rPr lang="en-US" sz="1200" b="0" dirty="0">
                          <a:effectLst/>
                          <a:latin typeface="Calibri" panose="020F0502020204030204" pitchFamily="34" charset="0"/>
                          <a:ea typeface="Calibri" panose="020F0502020204030204" pitchFamily="34" charset="0"/>
                          <a:cs typeface="B Nazanin" panose="00000400000000000000" pitchFamily="2" charset="-78"/>
                        </a:rPr>
                        <a:t> * 4</a:t>
                      </a:r>
                      <a:endParaRPr lang="en-US" sz="1100" b="0" dirty="0">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15000"/>
                        </a:lnSpc>
                        <a:spcBef>
                          <a:spcPts val="0"/>
                        </a:spcBef>
                        <a:spcAft>
                          <a:spcPts val="1000"/>
                        </a:spcAft>
                      </a:pPr>
                      <a:r>
                        <a:rPr lang="en-US" sz="1200" b="0" dirty="0" err="1">
                          <a:effectLst/>
                          <a:latin typeface="Calibri" panose="020F0502020204030204" pitchFamily="34" charset="0"/>
                          <a:ea typeface="Calibri" panose="020F0502020204030204" pitchFamily="34" charset="0"/>
                          <a:cs typeface="B Nazanin" panose="00000400000000000000" pitchFamily="2" charset="-78"/>
                        </a:rPr>
                        <a:t>eax</a:t>
                      </a:r>
                      <a:r>
                        <a:rPr lang="en-US" sz="1200" b="0" dirty="0">
                          <a:effectLst/>
                          <a:latin typeface="Calibri" panose="020F0502020204030204" pitchFamily="34" charset="0"/>
                          <a:ea typeface="Calibri" panose="020F0502020204030204" pitchFamily="34" charset="0"/>
                          <a:cs typeface="B Nazanin" panose="00000400000000000000" pitchFamily="2" charset="-78"/>
                        </a:rPr>
                        <a:t> = -200 / 4  -&gt;  </a:t>
                      </a:r>
                      <a:r>
                        <a:rPr lang="en-US" sz="1200" b="0" dirty="0" err="1">
                          <a:effectLst/>
                          <a:latin typeface="Calibri" panose="020F0502020204030204" pitchFamily="34" charset="0"/>
                          <a:ea typeface="Calibri" panose="020F0502020204030204" pitchFamily="34" charset="0"/>
                          <a:cs typeface="B Nazanin" panose="00000400000000000000" pitchFamily="2" charset="-78"/>
                        </a:rPr>
                        <a:t>eax</a:t>
                      </a:r>
                      <a:r>
                        <a:rPr lang="en-US" sz="1200" b="0" dirty="0">
                          <a:effectLst/>
                          <a:latin typeface="Calibri" panose="020F0502020204030204" pitchFamily="34" charset="0"/>
                          <a:ea typeface="Calibri" panose="020F0502020204030204" pitchFamily="34" charset="0"/>
                          <a:cs typeface="B Nazanin" panose="00000400000000000000" pitchFamily="2" charset="-78"/>
                        </a:rPr>
                        <a:t> = 0xFFFFFF38 / 4 -&gt;  </a:t>
                      </a:r>
                      <a:r>
                        <a:rPr lang="en-US" sz="1200" b="0" dirty="0" err="1">
                          <a:effectLst/>
                          <a:latin typeface="Calibri" panose="020F0502020204030204" pitchFamily="34" charset="0"/>
                          <a:ea typeface="Calibri" panose="020F0502020204030204" pitchFamily="34" charset="0"/>
                          <a:cs typeface="B Nazanin" panose="00000400000000000000" pitchFamily="2" charset="-78"/>
                        </a:rPr>
                        <a:t>eax</a:t>
                      </a:r>
                      <a:r>
                        <a:rPr lang="en-US" sz="1200" b="0" dirty="0">
                          <a:effectLst/>
                          <a:latin typeface="Calibri" panose="020F0502020204030204" pitchFamily="34" charset="0"/>
                          <a:ea typeface="Calibri" panose="020F0502020204030204" pitchFamily="34" charset="0"/>
                          <a:cs typeface="B Nazanin" panose="00000400000000000000" pitchFamily="2" charset="-78"/>
                        </a:rPr>
                        <a:t> = 4294967096 / 4 </a:t>
                      </a:r>
                      <a:endParaRPr lang="en-US" sz="1100" b="0" dirty="0">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15000"/>
                        </a:lnSpc>
                        <a:spcBef>
                          <a:spcPts val="0"/>
                        </a:spcBef>
                        <a:spcAft>
                          <a:spcPts val="1000"/>
                        </a:spcAft>
                      </a:pPr>
                      <a:r>
                        <a:rPr lang="en-US" sz="1200" b="0" dirty="0" err="1">
                          <a:effectLst/>
                          <a:latin typeface="Calibri" panose="020F0502020204030204" pitchFamily="34" charset="0"/>
                          <a:ea typeface="Calibri" panose="020F0502020204030204" pitchFamily="34" charset="0"/>
                          <a:cs typeface="B Nazanin" panose="00000400000000000000" pitchFamily="2" charset="-78"/>
                        </a:rPr>
                        <a:t>eax</a:t>
                      </a:r>
                      <a:r>
                        <a:rPr lang="en-US" sz="1200" b="0" dirty="0">
                          <a:effectLst/>
                          <a:latin typeface="Calibri" panose="020F0502020204030204" pitchFamily="34" charset="0"/>
                          <a:ea typeface="Calibri" panose="020F0502020204030204" pitchFamily="34" charset="0"/>
                          <a:cs typeface="B Nazanin" panose="00000400000000000000" pitchFamily="2" charset="-78"/>
                        </a:rPr>
                        <a:t> = 4294967096 / 4 = 1073741774 = 0x3FFFFFCE</a:t>
                      </a:r>
                      <a:endParaRPr lang="en-US" sz="11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9213160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pt1_02_pages.jpg"/>
          <p:cNvPicPr>
            <a:picLocks noGrp="1" noChangeAspect="1"/>
          </p:cNvPicPr>
          <p:nvPr>
            <p:ph idx="1"/>
          </p:nvPr>
        </p:nvPicPr>
        <p:blipFill>
          <a:blip r:embed="rId3" cstate="print"/>
          <a:stretch>
            <a:fillRect/>
          </a:stretch>
        </p:blipFill>
        <p:spPr>
          <a:xfrm>
            <a:off x="0" y="-77675"/>
            <a:ext cx="9144000" cy="6858000"/>
          </a:xfrm>
        </p:spPr>
      </p:pic>
      <p:sp>
        <p:nvSpPr>
          <p:cNvPr id="2" name="Title 1"/>
          <p:cNvSpPr>
            <a:spLocks noGrp="1"/>
          </p:cNvSpPr>
          <p:nvPr>
            <p:ph type="title"/>
          </p:nvPr>
        </p:nvSpPr>
        <p:spPr>
          <a:xfrm>
            <a:off x="457200" y="989856"/>
            <a:ext cx="8229600" cy="1143000"/>
          </a:xfrm>
        </p:spPr>
        <p:txBody>
          <a:bodyPr>
            <a:normAutofit/>
          </a:bodyPr>
          <a:lstStyle/>
          <a:p>
            <a:r>
              <a:rPr lang="en-US" dirty="0"/>
              <a:t>CVE-2011-2110 Exploitation</a:t>
            </a:r>
          </a:p>
        </p:txBody>
      </p:sp>
      <p:sp>
        <p:nvSpPr>
          <p:cNvPr id="6" name="Title 1"/>
          <p:cNvSpPr txBox="1">
            <a:spLocks/>
          </p:cNvSpPr>
          <p:nvPr/>
        </p:nvSpPr>
        <p:spPr>
          <a:xfrm>
            <a:off x="467544" y="2924944"/>
            <a:ext cx="8229600" cy="1143000"/>
          </a:xfrm>
          <a:prstGeom prst="rect">
            <a:avLst/>
          </a:prstGeom>
        </p:spPr>
        <p:txBody>
          <a:bodyPr vert="horz" lIns="91440" tIns="45720" rIns="91440" bIns="45720" rtlCol="0" anchor="ct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i="1" dirty="0" smtClean="0"/>
              <a:t>DEMO </a:t>
            </a:r>
          </a:p>
          <a:p>
            <a:r>
              <a:rPr lang="en-US" sz="6000" i="1" dirty="0" smtClean="0"/>
              <a:t>Gaining EIP</a:t>
            </a:r>
            <a:endParaRPr lang="en-US" sz="6000" i="1" dirty="0"/>
          </a:p>
        </p:txBody>
      </p:sp>
    </p:spTree>
    <p:extLst>
      <p:ext uri="{BB962C8B-B14F-4D97-AF65-F5344CB8AC3E}">
        <p14:creationId xmlns:p14="http://schemas.microsoft.com/office/powerpoint/2010/main" val="32020790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pt1_02_pages.jpg"/>
          <p:cNvPicPr>
            <a:picLocks noGrp="1" noChangeAspect="1"/>
          </p:cNvPicPr>
          <p:nvPr>
            <p:ph idx="1"/>
          </p:nvPr>
        </p:nvPicPr>
        <p:blipFill>
          <a:blip r:embed="rId3" cstate="print"/>
          <a:stretch>
            <a:fillRect/>
          </a:stretch>
        </p:blipFill>
        <p:spPr>
          <a:xfrm>
            <a:off x="0" y="-77675"/>
            <a:ext cx="9144000" cy="6858000"/>
          </a:xfrm>
        </p:spPr>
      </p:pic>
      <p:sp>
        <p:nvSpPr>
          <p:cNvPr id="2" name="Title 1"/>
          <p:cNvSpPr>
            <a:spLocks noGrp="1"/>
          </p:cNvSpPr>
          <p:nvPr>
            <p:ph type="title"/>
          </p:nvPr>
        </p:nvSpPr>
        <p:spPr>
          <a:xfrm>
            <a:off x="457200" y="989856"/>
            <a:ext cx="8229600" cy="1143000"/>
          </a:xfrm>
        </p:spPr>
        <p:txBody>
          <a:bodyPr>
            <a:normAutofit/>
          </a:bodyPr>
          <a:lstStyle/>
          <a:p>
            <a:r>
              <a:rPr lang="en-US" dirty="0" smtClean="0"/>
              <a:t>Heap spray exploitation</a:t>
            </a:r>
            <a:endParaRPr lang="en-US" dirty="0"/>
          </a:p>
        </p:txBody>
      </p:sp>
      <p:sp>
        <p:nvSpPr>
          <p:cNvPr id="7" name="TextBox 5"/>
          <p:cNvSpPr txBox="1"/>
          <p:nvPr/>
        </p:nvSpPr>
        <p:spPr>
          <a:xfrm>
            <a:off x="539552" y="1916832"/>
            <a:ext cx="7848872" cy="2554545"/>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buFontTx/>
              <a:buChar char="-"/>
            </a:pPr>
            <a:r>
              <a:rPr lang="en-US" sz="2000" dirty="0" smtClean="0"/>
              <a:t>Demonstrated in the wild mostly in browser exploitation but may be applied in other cases</a:t>
            </a:r>
          </a:p>
          <a:p>
            <a:pPr marL="342900" indent="-342900">
              <a:buFontTx/>
              <a:buChar char="-"/>
            </a:pPr>
            <a:r>
              <a:rPr lang="en-US" sz="2000" dirty="0" smtClean="0"/>
              <a:t>Understanding it is better than doing it by copying and pasting available scripts from other exploits.</a:t>
            </a:r>
          </a:p>
          <a:p>
            <a:pPr marL="342900" indent="-342900">
              <a:buFontTx/>
              <a:buChar char="-"/>
            </a:pPr>
            <a:r>
              <a:rPr lang="en-US" sz="2000" dirty="0"/>
              <a:t>Restricted to 32bit environment</a:t>
            </a:r>
          </a:p>
          <a:p>
            <a:pPr marL="342900" indent="-342900">
              <a:buFontTx/>
              <a:buChar char="-"/>
            </a:pPr>
            <a:r>
              <a:rPr lang="en-US" sz="2000" dirty="0" smtClean="0"/>
              <a:t>Easy but heavy</a:t>
            </a:r>
          </a:p>
          <a:p>
            <a:pPr marL="342900" indent="-342900">
              <a:buFontTx/>
              <a:buChar char="-"/>
            </a:pPr>
            <a:endParaRPr lang="en-US" sz="2000" dirty="0" smtClean="0"/>
          </a:p>
          <a:p>
            <a:endParaRPr lang="en-US" sz="2000" dirty="0" smtClean="0"/>
          </a:p>
        </p:txBody>
      </p:sp>
    </p:spTree>
    <p:extLst>
      <p:ext uri="{BB962C8B-B14F-4D97-AF65-F5344CB8AC3E}">
        <p14:creationId xmlns:p14="http://schemas.microsoft.com/office/powerpoint/2010/main" val="2348314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pt1_03_end.jpg"/>
          <p:cNvPicPr>
            <a:picLocks noGrp="1" noChangeAspect="1"/>
          </p:cNvPicPr>
          <p:nvPr>
            <p:ph idx="1"/>
          </p:nvPr>
        </p:nvPicPr>
        <p:blipFill>
          <a:blip r:embed="rId2" cstate="print"/>
          <a:stretch>
            <a:fillRect/>
          </a:stretch>
        </p:blipFill>
        <p:spPr>
          <a:xfrm>
            <a:off x="0" y="0"/>
            <a:ext cx="9144000" cy="6858000"/>
          </a:xfrm>
        </p:spPr>
      </p:pic>
      <p:sp>
        <p:nvSpPr>
          <p:cNvPr id="2" name="Title 1"/>
          <p:cNvSpPr>
            <a:spLocks noGrp="1"/>
          </p:cNvSpPr>
          <p:nvPr>
            <p:ph type="title"/>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pt1_02_pages.jpg"/>
          <p:cNvPicPr>
            <a:picLocks noGrp="1" noChangeAspect="1"/>
          </p:cNvPicPr>
          <p:nvPr>
            <p:ph idx="1"/>
          </p:nvPr>
        </p:nvPicPr>
        <p:blipFill>
          <a:blip r:embed="rId3" cstate="print"/>
          <a:stretch>
            <a:fillRect/>
          </a:stretch>
        </p:blipFill>
        <p:spPr>
          <a:xfrm>
            <a:off x="0" y="0"/>
            <a:ext cx="9144000" cy="6858000"/>
          </a:xfrm>
        </p:spPr>
      </p:pic>
      <p:sp>
        <p:nvSpPr>
          <p:cNvPr id="2" name="Title 1"/>
          <p:cNvSpPr>
            <a:spLocks noGrp="1"/>
          </p:cNvSpPr>
          <p:nvPr>
            <p:ph type="title"/>
          </p:nvPr>
        </p:nvSpPr>
        <p:spPr>
          <a:xfrm>
            <a:off x="457200" y="989856"/>
            <a:ext cx="8229600" cy="1143000"/>
          </a:xfrm>
        </p:spPr>
        <p:txBody>
          <a:bodyPr>
            <a:normAutofit/>
          </a:bodyPr>
          <a:lstStyle/>
          <a:p>
            <a:r>
              <a:rPr lang="en-US" dirty="0" smtClean="0"/>
              <a:t>Signed/Unsigned integer</a:t>
            </a:r>
            <a:endParaRPr lang="en-US" dirty="0"/>
          </a:p>
        </p:txBody>
      </p:sp>
      <p:sp>
        <p:nvSpPr>
          <p:cNvPr id="5" name="TextBox 5"/>
          <p:cNvSpPr txBox="1"/>
          <p:nvPr/>
        </p:nvSpPr>
        <p:spPr>
          <a:xfrm>
            <a:off x="539552" y="1916832"/>
            <a:ext cx="7848872" cy="1938992"/>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Tx/>
              <a:buChar char="-"/>
            </a:pPr>
            <a:r>
              <a:rPr lang="en-US" sz="2000" dirty="0" smtClean="0"/>
              <a:t>In c/</a:t>
            </a:r>
            <a:r>
              <a:rPr lang="en-US" sz="2000" dirty="0" err="1" smtClean="0"/>
              <a:t>c++</a:t>
            </a:r>
            <a:r>
              <a:rPr lang="en-US" sz="2000" dirty="0" smtClean="0"/>
              <a:t> language integer declaration are signed by default: short, </a:t>
            </a:r>
            <a:r>
              <a:rPr lang="en-US" sz="2000" dirty="0" err="1" smtClean="0"/>
              <a:t>int</a:t>
            </a:r>
            <a:r>
              <a:rPr lang="en-US" sz="2000" dirty="0" smtClean="0"/>
              <a:t>, long, …</a:t>
            </a:r>
          </a:p>
          <a:p>
            <a:pPr marL="285750" indent="-285750">
              <a:buFontTx/>
              <a:buChar char="-"/>
            </a:pPr>
            <a:r>
              <a:rPr lang="en-US" sz="2000" dirty="0" smtClean="0"/>
              <a:t>To declare unsigned integer: unsigned prefix</a:t>
            </a:r>
          </a:p>
          <a:p>
            <a:pPr marL="285750" indent="-285750">
              <a:buFontTx/>
              <a:buChar char="-"/>
            </a:pPr>
            <a:r>
              <a:rPr lang="en-US" sz="2000" dirty="0" smtClean="0"/>
              <a:t>Signed integer can store any integer (-x, +x)</a:t>
            </a:r>
          </a:p>
          <a:p>
            <a:pPr marL="285750" indent="-285750">
              <a:buFontTx/>
              <a:buChar char="-"/>
            </a:pPr>
            <a:r>
              <a:rPr lang="en-US" sz="2000" dirty="0" smtClean="0"/>
              <a:t>Unsigned integer can store 0 and </a:t>
            </a:r>
            <a:r>
              <a:rPr lang="en-US" sz="2000" dirty="0" err="1" smtClean="0"/>
              <a:t>postivie</a:t>
            </a:r>
            <a:r>
              <a:rPr lang="en-US" sz="2000" dirty="0" smtClean="0"/>
              <a:t> values (0, +x)</a:t>
            </a:r>
          </a:p>
          <a:p>
            <a:pPr marL="285750" indent="-285750">
              <a:buFontTx/>
              <a:buChar char="-"/>
            </a:pPr>
            <a:endParaRPr lang="fa-IR" sz="2000" dirty="0"/>
          </a:p>
        </p:txBody>
      </p:sp>
      <p:graphicFrame>
        <p:nvGraphicFramePr>
          <p:cNvPr id="6" name="Table 5"/>
          <p:cNvGraphicFramePr>
            <a:graphicFrameLocks noGrp="1"/>
          </p:cNvGraphicFramePr>
          <p:nvPr>
            <p:extLst>
              <p:ext uri="{D42A27DB-BD31-4B8C-83A1-F6EECF244321}">
                <p14:modId xmlns:p14="http://schemas.microsoft.com/office/powerpoint/2010/main" val="3566395234"/>
              </p:ext>
            </p:extLst>
          </p:nvPr>
        </p:nvGraphicFramePr>
        <p:xfrm>
          <a:off x="899592" y="3656327"/>
          <a:ext cx="7128792" cy="2190750"/>
        </p:xfrm>
        <a:graphic>
          <a:graphicData uri="http://schemas.openxmlformats.org/drawingml/2006/table">
            <a:tbl>
              <a:tblPr rtl="1" firstRow="1" firstCol="1" bandRow="1"/>
              <a:tblGrid>
                <a:gridCol w="7128792"/>
              </a:tblGrid>
              <a:tr h="2076929">
                <a:tc>
                  <a:txBody>
                    <a:bodyPr/>
                    <a:lstStyle/>
                    <a:p>
                      <a:pPr marL="0" marR="0" rtl="0">
                        <a:lnSpc>
                          <a:spcPct val="115000"/>
                        </a:lnSpc>
                        <a:spcBef>
                          <a:spcPts val="0"/>
                        </a:spcBef>
                        <a:spcAft>
                          <a:spcPts val="0"/>
                        </a:spcAft>
                      </a:pPr>
                      <a:r>
                        <a:rPr lang="en-US" sz="950" dirty="0" smtClean="0">
                          <a:solidFill>
                            <a:srgbClr val="0000FF"/>
                          </a:solidFill>
                          <a:effectLst/>
                          <a:latin typeface="Consolas" panose="020B0609020204030204" pitchFamily="49" charset="0"/>
                          <a:ea typeface="Calibri" panose="020F0502020204030204" pitchFamily="34" charset="0"/>
                          <a:cs typeface="Arial" panose="020B0604020202020204" pitchFamily="34" charset="0"/>
                        </a:rPr>
                        <a:t>unsigned</a:t>
                      </a:r>
                      <a:r>
                        <a:rPr lang="en-US" sz="950" dirty="0" smtClean="0">
                          <a:effectLst/>
                          <a:latin typeface="Consolas" panose="020B0609020204030204" pitchFamily="49" charset="0"/>
                          <a:ea typeface="Calibri" panose="020F0502020204030204" pitchFamily="34" charset="0"/>
                          <a:cs typeface="Arial" panose="020B0604020202020204" pitchFamily="34" charset="0"/>
                        </a:rPr>
                        <a:t> </a:t>
                      </a:r>
                      <a:r>
                        <a:rPr lang="en-US" sz="950" dirty="0" err="1">
                          <a:solidFill>
                            <a:srgbClr val="0000FF"/>
                          </a:solidFill>
                          <a:effectLst/>
                          <a:latin typeface="Consolas" panose="020B0609020204030204" pitchFamily="49" charset="0"/>
                          <a:ea typeface="Calibri" panose="020F0502020204030204" pitchFamily="34" charset="0"/>
                          <a:cs typeface="Arial" panose="020B0604020202020204" pitchFamily="34" charset="0"/>
                        </a:rPr>
                        <a:t>int</a:t>
                      </a:r>
                      <a:r>
                        <a:rPr lang="en-US" sz="950" dirty="0">
                          <a:effectLst/>
                          <a:latin typeface="Consolas" panose="020B0609020204030204" pitchFamily="49" charset="0"/>
                          <a:ea typeface="Calibri" panose="020F0502020204030204" pitchFamily="34" charset="0"/>
                          <a:cs typeface="Arial" panose="020B0604020202020204" pitchFamily="34" charset="0"/>
                        </a:rPr>
                        <a:t> a = 10;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smtClean="0">
                          <a:solidFill>
                            <a:srgbClr val="0000FF"/>
                          </a:solidFill>
                          <a:effectLst/>
                          <a:latin typeface="Consolas" panose="020B0609020204030204" pitchFamily="49" charset="0"/>
                          <a:ea typeface="Calibri" panose="020F0502020204030204" pitchFamily="34" charset="0"/>
                          <a:cs typeface="Arial" panose="020B0604020202020204" pitchFamily="34" charset="0"/>
                        </a:rPr>
                        <a:t>if</a:t>
                      </a:r>
                      <a:r>
                        <a:rPr lang="en-US" sz="950" dirty="0">
                          <a:effectLst/>
                          <a:latin typeface="Consolas" panose="020B0609020204030204" pitchFamily="49" charset="0"/>
                          <a:ea typeface="Calibri" panose="020F0502020204030204" pitchFamily="34" charset="0"/>
                          <a:cs typeface="Arial" panose="020B0604020202020204" pitchFamily="34" charset="0"/>
                        </a:rPr>
                        <a:t>( a &gt; 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smtClean="0">
                          <a:effectLst/>
                          <a:latin typeface="Consolas" panose="020B0609020204030204" pitchFamily="49" charset="0"/>
                          <a:ea typeface="Calibri" panose="020F0502020204030204" pitchFamily="34" charset="0"/>
                          <a:cs typeface="Arial" panose="020B0604020202020204" pitchFamily="34" charset="0"/>
                        </a:rPr>
                        <a:t>{</a:t>
                      </a:r>
                      <a:r>
                        <a:rPr lang="en-US" sz="950" dirty="0">
                          <a:effectLst/>
                          <a:latin typeface="Consolas" panose="020B0609020204030204" pitchFamily="49" charset="0"/>
                          <a:ea typeface="Calibri" panose="020F0502020204030204" pitchFamily="34" charset="0"/>
                          <a:cs typeface="Arial" panose="020B0604020202020204" pitchFamily="34" charset="0"/>
                        </a:rPr>
                        <a:t>	</a:t>
                      </a:r>
                      <a:endParaRPr lang="en-US" sz="950" dirty="0" smtClean="0">
                        <a:effectLst/>
                        <a:latin typeface="Consolas" panose="020B0609020204030204" pitchFamily="49"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smtClean="0">
                          <a:solidFill>
                            <a:srgbClr val="008000"/>
                          </a:solidFill>
                          <a:effectLst/>
                          <a:latin typeface="Consolas" panose="020B0609020204030204" pitchFamily="49" charset="0"/>
                          <a:ea typeface="Calibri" panose="020F0502020204030204" pitchFamily="34" charset="0"/>
                          <a:cs typeface="Arial" panose="020B0604020202020204" pitchFamily="34" charset="0"/>
                        </a:rPr>
                        <a:t>   //</a:t>
                      </a:r>
                      <a:r>
                        <a:rPr lang="en-US" sz="950" dirty="0">
                          <a:solidFill>
                            <a:srgbClr val="008000"/>
                          </a:solidFill>
                          <a:effectLst/>
                          <a:latin typeface="Consolas" panose="020B0609020204030204" pitchFamily="49" charset="0"/>
                          <a:ea typeface="Calibri" panose="020F0502020204030204" pitchFamily="34" charset="0"/>
                          <a:cs typeface="Arial" panose="020B0604020202020204" pitchFamily="34" charset="0"/>
                        </a:rPr>
                        <a:t>do something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smtClean="0">
                          <a:solidFill>
                            <a:srgbClr val="0000FF"/>
                          </a:solidFill>
                          <a:effectLst/>
                          <a:latin typeface="Consolas" panose="020B0609020204030204" pitchFamily="49" charset="0"/>
                          <a:ea typeface="Calibri" panose="020F0502020204030204" pitchFamily="34" charset="0"/>
                          <a:cs typeface="Arial" panose="020B0604020202020204" pitchFamily="34" charset="0"/>
                        </a:rPr>
                        <a:t>   char</a:t>
                      </a:r>
                      <a:r>
                        <a:rPr lang="en-US" sz="950" dirty="0" smtClean="0">
                          <a:effectLst/>
                          <a:latin typeface="Consolas" panose="020B0609020204030204" pitchFamily="49" charset="0"/>
                          <a:ea typeface="Calibri" panose="020F0502020204030204" pitchFamily="34" charset="0"/>
                          <a:cs typeface="Arial" panose="020B0604020202020204" pitchFamily="34" charset="0"/>
                        </a:rPr>
                        <a:t> </a:t>
                      </a:r>
                      <a:r>
                        <a:rPr lang="en-US" sz="950" dirty="0">
                          <a:effectLst/>
                          <a:latin typeface="Consolas" panose="020B0609020204030204" pitchFamily="49" charset="0"/>
                          <a:ea typeface="Calibri" panose="020F0502020204030204" pitchFamily="34" charset="0"/>
                          <a:cs typeface="Arial" panose="020B0604020202020204" pitchFamily="34" charset="0"/>
                        </a:rPr>
                        <a:t>* x = 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smtClean="0">
                          <a:effectLst/>
                          <a:latin typeface="Consolas" panose="020B0609020204030204" pitchFamily="49" charset="0"/>
                          <a:ea typeface="Calibri" panose="020F0502020204030204" pitchFamily="34"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err="1" smtClean="0">
                          <a:solidFill>
                            <a:srgbClr val="0000FF"/>
                          </a:solidFill>
                          <a:effectLst/>
                          <a:latin typeface="Consolas" panose="020B0609020204030204" pitchFamily="49" charset="0"/>
                          <a:ea typeface="Calibri" panose="020F0502020204030204" pitchFamily="34" charset="0"/>
                          <a:cs typeface="Arial" panose="020B0604020202020204" pitchFamily="34" charset="0"/>
                        </a:rPr>
                        <a:t>int</a:t>
                      </a:r>
                      <a:r>
                        <a:rPr lang="en-US" sz="950" dirty="0" smtClean="0">
                          <a:effectLst/>
                          <a:latin typeface="Consolas" panose="020B0609020204030204" pitchFamily="49" charset="0"/>
                          <a:ea typeface="Calibri" panose="020F0502020204030204" pitchFamily="34" charset="0"/>
                          <a:cs typeface="Arial" panose="020B0604020202020204" pitchFamily="34" charset="0"/>
                        </a:rPr>
                        <a:t> </a:t>
                      </a:r>
                      <a:r>
                        <a:rPr lang="en-US" sz="950" dirty="0">
                          <a:effectLst/>
                          <a:latin typeface="Consolas" panose="020B0609020204030204" pitchFamily="49" charset="0"/>
                          <a:ea typeface="Calibri" panose="020F0502020204030204" pitchFamily="34" charset="0"/>
                          <a:cs typeface="Arial" panose="020B0604020202020204" pitchFamily="34" charset="0"/>
                        </a:rPr>
                        <a:t>b = -2;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smtClean="0">
                          <a:solidFill>
                            <a:srgbClr val="0000FF"/>
                          </a:solidFill>
                          <a:effectLst/>
                          <a:latin typeface="Consolas" panose="020B0609020204030204" pitchFamily="49" charset="0"/>
                          <a:ea typeface="Calibri" panose="020F0502020204030204" pitchFamily="34" charset="0"/>
                          <a:cs typeface="Arial" panose="020B0604020202020204" pitchFamily="34" charset="0"/>
                        </a:rPr>
                        <a:t>if</a:t>
                      </a:r>
                      <a:r>
                        <a:rPr lang="en-US" sz="950" dirty="0">
                          <a:effectLst/>
                          <a:latin typeface="Consolas" panose="020B0609020204030204" pitchFamily="49" charset="0"/>
                          <a:ea typeface="Calibri" panose="020F0502020204030204" pitchFamily="34" charset="0"/>
                          <a:cs typeface="Arial" panose="020B0604020202020204" pitchFamily="34" charset="0"/>
                        </a:rPr>
                        <a:t>( b &gt; 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smtClean="0">
                          <a:effectLst/>
                          <a:latin typeface="Consolas" panose="020B0609020204030204" pitchFamily="49" charset="0"/>
                          <a:ea typeface="Calibri" panose="020F0502020204030204" pitchFamily="34" charset="0"/>
                          <a:cs typeface="Arial" panose="020B0604020202020204" pitchFamily="34" charset="0"/>
                        </a:rPr>
                        <a:t>{</a:t>
                      </a:r>
                    </a:p>
                    <a:p>
                      <a:pPr marL="0" marR="0" rtl="0">
                        <a:lnSpc>
                          <a:spcPct val="115000"/>
                        </a:lnSpc>
                        <a:spcBef>
                          <a:spcPts val="0"/>
                        </a:spcBef>
                        <a:spcAft>
                          <a:spcPts val="0"/>
                        </a:spcAft>
                      </a:pPr>
                      <a:r>
                        <a:rPr lang="en-US" sz="950" dirty="0" smtClean="0">
                          <a:effectLst/>
                          <a:latin typeface="Consolas" panose="020B0609020204030204" pitchFamily="49" charset="0"/>
                          <a:ea typeface="Calibri" panose="020F0502020204030204" pitchFamily="34" charset="0"/>
                          <a:cs typeface="Arial" panose="020B0604020202020204" pitchFamily="34" charset="0"/>
                        </a:rPr>
                        <a:t>   </a:t>
                      </a:r>
                      <a:r>
                        <a:rPr lang="en-US" sz="950" dirty="0" smtClean="0">
                          <a:solidFill>
                            <a:srgbClr val="008000"/>
                          </a:solidFill>
                          <a:effectLst/>
                          <a:latin typeface="Consolas" panose="020B0609020204030204" pitchFamily="49" charset="0"/>
                          <a:ea typeface="Calibri" panose="020F0502020204030204" pitchFamily="34" charset="0"/>
                          <a:cs typeface="Arial" panose="020B0604020202020204" pitchFamily="34" charset="0"/>
                        </a:rPr>
                        <a:t>//</a:t>
                      </a:r>
                      <a:r>
                        <a:rPr lang="en-US" sz="950" dirty="0">
                          <a:solidFill>
                            <a:srgbClr val="008000"/>
                          </a:solidFill>
                          <a:effectLst/>
                          <a:latin typeface="Consolas" panose="020B0609020204030204" pitchFamily="49" charset="0"/>
                          <a:ea typeface="Calibri" panose="020F0502020204030204" pitchFamily="34" charset="0"/>
                          <a:cs typeface="Arial" panose="020B0604020202020204" pitchFamily="34" charset="0"/>
                        </a:rPr>
                        <a:t>do something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smtClean="0">
                          <a:solidFill>
                            <a:srgbClr val="0000FF"/>
                          </a:solidFill>
                          <a:effectLst/>
                          <a:latin typeface="Consolas" panose="020B0609020204030204" pitchFamily="49" charset="0"/>
                          <a:ea typeface="Calibri" panose="020F0502020204030204" pitchFamily="34" charset="0"/>
                          <a:cs typeface="Arial" panose="020B0604020202020204" pitchFamily="34" charset="0"/>
                        </a:rPr>
                        <a:t>   char</a:t>
                      </a:r>
                      <a:r>
                        <a:rPr lang="en-US" sz="950" dirty="0" smtClean="0">
                          <a:effectLst/>
                          <a:latin typeface="Consolas" panose="020B0609020204030204" pitchFamily="49" charset="0"/>
                          <a:ea typeface="Calibri" panose="020F0502020204030204" pitchFamily="34" charset="0"/>
                          <a:cs typeface="Arial" panose="020B0604020202020204" pitchFamily="34" charset="0"/>
                        </a:rPr>
                        <a:t> </a:t>
                      </a:r>
                      <a:r>
                        <a:rPr lang="en-US" sz="950" dirty="0">
                          <a:effectLst/>
                          <a:latin typeface="Consolas" panose="020B0609020204030204" pitchFamily="49" charset="0"/>
                          <a:ea typeface="Calibri" panose="020F0502020204030204" pitchFamily="34" charset="0"/>
                          <a:cs typeface="Arial" panose="020B0604020202020204" pitchFamily="34" charset="0"/>
                        </a:rPr>
                        <a:t>* x = 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smtClean="0">
                          <a:effectLst/>
                          <a:latin typeface="Consolas" panose="020B0609020204030204" pitchFamily="49" charset="0"/>
                          <a:ea typeface="Calibri" panose="020F0502020204030204" pitchFamily="34"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3983373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pt1_02_pages.jpg"/>
          <p:cNvPicPr>
            <a:picLocks noGrp="1" noChangeAspect="1"/>
          </p:cNvPicPr>
          <p:nvPr>
            <p:ph idx="1"/>
          </p:nvPr>
        </p:nvPicPr>
        <p:blipFill>
          <a:blip r:embed="rId3" cstate="print"/>
          <a:stretch>
            <a:fillRect/>
          </a:stretch>
        </p:blipFill>
        <p:spPr>
          <a:xfrm>
            <a:off x="0" y="0"/>
            <a:ext cx="9144000" cy="6858000"/>
          </a:xfrm>
        </p:spPr>
      </p:pic>
      <p:sp>
        <p:nvSpPr>
          <p:cNvPr id="2" name="Title 1"/>
          <p:cNvSpPr>
            <a:spLocks noGrp="1"/>
          </p:cNvSpPr>
          <p:nvPr>
            <p:ph type="title"/>
          </p:nvPr>
        </p:nvSpPr>
        <p:spPr>
          <a:xfrm>
            <a:off x="457200" y="989856"/>
            <a:ext cx="8229600" cy="1143000"/>
          </a:xfrm>
        </p:spPr>
        <p:txBody>
          <a:bodyPr>
            <a:normAutofit/>
          </a:bodyPr>
          <a:lstStyle/>
          <a:p>
            <a:r>
              <a:rPr lang="en-US" dirty="0" smtClean="0"/>
              <a:t>Signed/Unsigned integer – Cont’d</a:t>
            </a:r>
            <a:endParaRPr lang="en-US" dirty="0"/>
          </a:p>
        </p:txBody>
      </p:sp>
      <p:sp>
        <p:nvSpPr>
          <p:cNvPr id="5" name="TextBox 5"/>
          <p:cNvSpPr txBox="1"/>
          <p:nvPr/>
        </p:nvSpPr>
        <p:spPr>
          <a:xfrm>
            <a:off x="539552" y="1916832"/>
            <a:ext cx="7848872" cy="400110"/>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t>Low level machine code</a:t>
            </a:r>
            <a:endParaRPr lang="fa-IR" sz="2000" dirty="0"/>
          </a:p>
        </p:txBody>
      </p:sp>
      <p:graphicFrame>
        <p:nvGraphicFramePr>
          <p:cNvPr id="6" name="Table 5"/>
          <p:cNvGraphicFramePr>
            <a:graphicFrameLocks noGrp="1"/>
          </p:cNvGraphicFramePr>
          <p:nvPr>
            <p:extLst>
              <p:ext uri="{D42A27DB-BD31-4B8C-83A1-F6EECF244321}">
                <p14:modId xmlns:p14="http://schemas.microsoft.com/office/powerpoint/2010/main" val="1975871101"/>
              </p:ext>
            </p:extLst>
          </p:nvPr>
        </p:nvGraphicFramePr>
        <p:xfrm>
          <a:off x="899592" y="2348880"/>
          <a:ext cx="7128792" cy="3496437"/>
        </p:xfrm>
        <a:graphic>
          <a:graphicData uri="http://schemas.openxmlformats.org/drawingml/2006/table">
            <a:tbl>
              <a:tblPr rtl="1" firstRow="1" firstCol="1" bandRow="1"/>
              <a:tblGrid>
                <a:gridCol w="7128792"/>
              </a:tblGrid>
              <a:tr h="3496437">
                <a:tc>
                  <a:txBody>
                    <a:bodyPr/>
                    <a:lstStyle/>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0117136E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mov</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dword</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ptr</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[a],0Ah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if( a &gt; 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01171375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cmp</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dword</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ptr</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[a],5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smtClean="0">
                          <a:solidFill>
                            <a:srgbClr val="FF0000"/>
                          </a:solidFill>
                          <a:effectLst/>
                          <a:latin typeface="Consolas" panose="020B0609020204030204" pitchFamily="49" charset="0"/>
                          <a:ea typeface="Calibri" panose="020F0502020204030204" pitchFamily="34" charset="0"/>
                          <a:cs typeface="Arial" panose="020B0604020202020204" pitchFamily="34" charset="0"/>
                        </a:rPr>
                        <a:t>01171379  </a:t>
                      </a:r>
                      <a:r>
                        <a:rPr lang="en-US" sz="950" dirty="0" err="1" smtClean="0">
                          <a:solidFill>
                            <a:srgbClr val="FF0000"/>
                          </a:solidFill>
                          <a:effectLst/>
                          <a:latin typeface="Consolas" panose="020B0609020204030204" pitchFamily="49" charset="0"/>
                          <a:ea typeface="Calibri" panose="020F0502020204030204" pitchFamily="34" charset="0"/>
                          <a:cs typeface="Arial" panose="020B0604020202020204" pitchFamily="34" charset="0"/>
                        </a:rPr>
                        <a:t>jbe</a:t>
                      </a:r>
                      <a:r>
                        <a:rPr lang="en-US" sz="950" dirty="0" smtClean="0">
                          <a:solidFill>
                            <a:srgbClr val="FF0000"/>
                          </a:solidFill>
                          <a:effectLst/>
                          <a:latin typeface="Consolas" panose="020B0609020204030204" pitchFamily="49" charset="0"/>
                          <a:ea typeface="Calibri" panose="020F0502020204030204" pitchFamily="34" charset="0"/>
                          <a:cs typeface="Arial" panose="020B0604020202020204" pitchFamily="34" charset="0"/>
                        </a:rPr>
                        <a:t>         main+32h (1171382h)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950" dirty="0" smtClean="0">
                          <a:solidFill>
                            <a:srgbClr val="000000"/>
                          </a:solidFill>
                          <a:effectLst/>
                          <a:latin typeface="Consolas" panose="020B0609020204030204" pitchFamily="49" charset="0"/>
                          <a:ea typeface="Calibri" panose="020F0502020204030204" pitchFamily="34"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//do something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char * x = 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0117137B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mov</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dword</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ptr</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[x],0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int</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b = -2;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smtClean="0">
                          <a:solidFill>
                            <a:srgbClr val="000000"/>
                          </a:solidFill>
                          <a:effectLst/>
                          <a:latin typeface="Consolas" panose="020B0609020204030204" pitchFamily="49" charset="0"/>
                          <a:ea typeface="Calibri" panose="020F0502020204030204" pitchFamily="34" charset="0"/>
                          <a:cs typeface="Arial" panose="020B0604020202020204" pitchFamily="34" charset="0"/>
                        </a:rPr>
                        <a:t>01171382  </a:t>
                      </a:r>
                      <a:r>
                        <a:rPr lang="en-US" sz="950" dirty="0" err="1" smtClean="0">
                          <a:solidFill>
                            <a:srgbClr val="000000"/>
                          </a:solidFill>
                          <a:effectLst/>
                          <a:latin typeface="Consolas" panose="020B0609020204030204" pitchFamily="49" charset="0"/>
                          <a:ea typeface="Calibri" panose="020F0502020204030204" pitchFamily="34" charset="0"/>
                          <a:cs typeface="Arial" panose="020B0604020202020204" pitchFamily="34" charset="0"/>
                        </a:rPr>
                        <a:t>mov</a:t>
                      </a:r>
                      <a:r>
                        <a:rPr lang="en-US" sz="950" dirty="0" smtClean="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950" dirty="0" err="1" smtClean="0">
                          <a:solidFill>
                            <a:srgbClr val="000000"/>
                          </a:solidFill>
                          <a:effectLst/>
                          <a:latin typeface="Consolas" panose="020B0609020204030204" pitchFamily="49" charset="0"/>
                          <a:ea typeface="Calibri" panose="020F0502020204030204" pitchFamily="34" charset="0"/>
                          <a:cs typeface="Arial" panose="020B0604020202020204" pitchFamily="34" charset="0"/>
                        </a:rPr>
                        <a:t>dword</a:t>
                      </a:r>
                      <a:r>
                        <a:rPr lang="en-US" sz="950" dirty="0" smtClean="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950" dirty="0" err="1" smtClean="0">
                          <a:solidFill>
                            <a:srgbClr val="000000"/>
                          </a:solidFill>
                          <a:effectLst/>
                          <a:latin typeface="Consolas" panose="020B0609020204030204" pitchFamily="49" charset="0"/>
                          <a:ea typeface="Calibri" panose="020F0502020204030204" pitchFamily="34" charset="0"/>
                          <a:cs typeface="Arial" panose="020B0604020202020204" pitchFamily="34" charset="0"/>
                        </a:rPr>
                        <a:t>ptr</a:t>
                      </a:r>
                      <a:r>
                        <a:rPr lang="en-US" sz="950" dirty="0" smtClean="0">
                          <a:solidFill>
                            <a:srgbClr val="000000"/>
                          </a:solidFill>
                          <a:effectLst/>
                          <a:latin typeface="Consolas" panose="020B0609020204030204" pitchFamily="49" charset="0"/>
                          <a:ea typeface="Calibri" panose="020F0502020204030204" pitchFamily="34" charset="0"/>
                          <a:cs typeface="Arial" panose="020B0604020202020204" pitchFamily="34" charset="0"/>
                        </a:rPr>
                        <a:t> [b],0FFFFFFFEh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if( b &gt; 5</a:t>
                      </a:r>
                      <a:r>
                        <a:rPr lang="en-US" sz="950" dirty="0" smtClean="0">
                          <a:solidFill>
                            <a:srgbClr val="000000"/>
                          </a:solidFill>
                          <a:effectLst/>
                          <a:latin typeface="Consolas" panose="020B0609020204030204" pitchFamily="49" charset="0"/>
                          <a:ea typeface="Calibri" panose="020F0502020204030204" pitchFamily="34"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01171389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cmp</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dword</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ptr</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[b],5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smtClean="0">
                          <a:solidFill>
                            <a:srgbClr val="FF0000"/>
                          </a:solidFill>
                          <a:effectLst/>
                          <a:latin typeface="Consolas" panose="020B0609020204030204" pitchFamily="49" charset="0"/>
                          <a:ea typeface="Calibri" panose="020F0502020204030204" pitchFamily="34" charset="0"/>
                          <a:cs typeface="Arial" panose="020B0604020202020204" pitchFamily="34" charset="0"/>
                        </a:rPr>
                        <a:t>0117138D  </a:t>
                      </a:r>
                      <a:r>
                        <a:rPr lang="en-US" sz="950" dirty="0" err="1" smtClean="0">
                          <a:solidFill>
                            <a:srgbClr val="FF0000"/>
                          </a:solidFill>
                          <a:effectLst/>
                          <a:latin typeface="Consolas" panose="020B0609020204030204" pitchFamily="49" charset="0"/>
                          <a:ea typeface="Calibri" panose="020F0502020204030204" pitchFamily="34" charset="0"/>
                          <a:cs typeface="Arial" panose="020B0604020202020204" pitchFamily="34" charset="0"/>
                        </a:rPr>
                        <a:t>jle</a:t>
                      </a:r>
                      <a:r>
                        <a:rPr lang="en-US" sz="950" dirty="0" smtClean="0">
                          <a:solidFill>
                            <a:srgbClr val="FF0000"/>
                          </a:solidFill>
                          <a:effectLst/>
                          <a:latin typeface="Consolas" panose="020B0609020204030204" pitchFamily="49" charset="0"/>
                          <a:ea typeface="Calibri" panose="020F0502020204030204" pitchFamily="34" charset="0"/>
                          <a:cs typeface="Arial" panose="020B0604020202020204" pitchFamily="34" charset="0"/>
                        </a:rPr>
                        <a:t>         main+46h </a:t>
                      </a:r>
                      <a:r>
                        <a:rPr lang="en-US" sz="950" dirty="0">
                          <a:solidFill>
                            <a:srgbClr val="FF0000"/>
                          </a:solidFill>
                          <a:effectLst/>
                          <a:latin typeface="Consolas" panose="020B0609020204030204" pitchFamily="49" charset="0"/>
                          <a:ea typeface="Calibri" panose="020F0502020204030204" pitchFamily="34" charset="0"/>
                          <a:cs typeface="Arial" panose="020B0604020202020204" pitchFamily="34" charset="0"/>
                        </a:rPr>
                        <a:t>(1171396h)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950" dirty="0" smtClean="0">
                          <a:solidFill>
                            <a:srgbClr val="000000"/>
                          </a:solidFill>
                          <a:effectLst/>
                          <a:latin typeface="Consolas" panose="020B0609020204030204" pitchFamily="49" charset="0"/>
                          <a:ea typeface="Calibri" panose="020F0502020204030204" pitchFamily="34"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//do something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char * x = 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0117138F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mov</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dword</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ptr</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[x],0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C0C0C0"/>
                    </a:solidFill>
                  </a:tcPr>
                </a:tc>
              </a:tr>
            </a:tbl>
          </a:graphicData>
        </a:graphic>
      </p:graphicFrame>
      <p:sp>
        <p:nvSpPr>
          <p:cNvPr id="7" name="TextBox 5"/>
          <p:cNvSpPr txBox="1"/>
          <p:nvPr/>
        </p:nvSpPr>
        <p:spPr>
          <a:xfrm>
            <a:off x="4283968" y="2337842"/>
            <a:ext cx="3744416" cy="3539430"/>
          </a:xfrm>
          <a:prstGeom prst="rect">
            <a:avLst/>
          </a:prstGeom>
          <a:solidFill>
            <a:schemeClr val="bg1"/>
          </a:solidFill>
          <a:ln>
            <a:solidFill>
              <a:schemeClr val="bg1"/>
            </a:solidFill>
          </a:ln>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Tx/>
              <a:buChar char="-"/>
            </a:pPr>
            <a:r>
              <a:rPr lang="en-US" sz="1600" dirty="0" smtClean="0"/>
              <a:t>Machine code know nothing about unsigned prefix</a:t>
            </a:r>
          </a:p>
          <a:p>
            <a:pPr marL="285750" indent="-285750">
              <a:buFontTx/>
              <a:buChar char="-"/>
            </a:pPr>
            <a:r>
              <a:rPr lang="en-US" sz="1600" dirty="0" smtClean="0"/>
              <a:t>Compiler generate proper instruction for unsigned/signed values</a:t>
            </a:r>
          </a:p>
          <a:p>
            <a:pPr marL="285750" indent="-285750">
              <a:buFontTx/>
              <a:buChar char="-"/>
            </a:pPr>
            <a:r>
              <a:rPr lang="en-US" sz="1600" dirty="0" smtClean="0"/>
              <a:t>CPU assign/check different flags for different instructions</a:t>
            </a:r>
          </a:p>
          <a:p>
            <a:pPr marL="285750" indent="-285750">
              <a:buFontTx/>
              <a:buChar char="-"/>
            </a:pPr>
            <a:r>
              <a:rPr lang="en-US" sz="1600" dirty="0" smtClean="0"/>
              <a:t>Example: JBE </a:t>
            </a:r>
            <a:r>
              <a:rPr lang="en-US" sz="1600" dirty="0" err="1" smtClean="0"/>
              <a:t>v.s</a:t>
            </a:r>
            <a:r>
              <a:rPr lang="en-US" sz="1600" dirty="0" smtClean="0"/>
              <a:t> JLE</a:t>
            </a:r>
          </a:p>
          <a:p>
            <a:r>
              <a:rPr lang="en-US" sz="1600" dirty="0"/>
              <a:t>         JBE</a:t>
            </a:r>
            <a:r>
              <a:rPr lang="en-US" sz="1600" dirty="0" smtClean="0"/>
              <a:t>: jump if  (</a:t>
            </a:r>
            <a:r>
              <a:rPr lang="en-US" sz="1600" dirty="0" smtClean="0">
                <a:solidFill>
                  <a:srgbClr val="FF0000"/>
                </a:solidFill>
              </a:rPr>
              <a:t>CF=1</a:t>
            </a:r>
            <a:r>
              <a:rPr lang="en-US" sz="1600" dirty="0" smtClean="0"/>
              <a:t> </a:t>
            </a:r>
            <a:r>
              <a:rPr lang="en-US" sz="1600" dirty="0"/>
              <a:t>or </a:t>
            </a:r>
            <a:r>
              <a:rPr lang="en-US" sz="1600" dirty="0" smtClean="0"/>
              <a:t>ZF=1)</a:t>
            </a:r>
          </a:p>
          <a:p>
            <a:r>
              <a:rPr lang="en-US" sz="1600" dirty="0"/>
              <a:t>         JLE: </a:t>
            </a:r>
            <a:r>
              <a:rPr lang="en-US" sz="1600" dirty="0" smtClean="0"/>
              <a:t>jump if (</a:t>
            </a:r>
            <a:r>
              <a:rPr lang="en-US" sz="1600" dirty="0" smtClean="0">
                <a:solidFill>
                  <a:srgbClr val="FF0000"/>
                </a:solidFill>
              </a:rPr>
              <a:t>SF</a:t>
            </a:r>
            <a:r>
              <a:rPr lang="en-US" sz="1600" dirty="0">
                <a:solidFill>
                  <a:srgbClr val="FF0000"/>
                </a:solidFill>
              </a:rPr>
              <a:t>&lt;&gt;</a:t>
            </a:r>
            <a:r>
              <a:rPr lang="en-US" sz="1600" dirty="0" smtClean="0">
                <a:solidFill>
                  <a:srgbClr val="FF0000"/>
                </a:solidFill>
              </a:rPr>
              <a:t>OF</a:t>
            </a:r>
            <a:r>
              <a:rPr lang="en-US" sz="1600" dirty="0" smtClean="0"/>
              <a:t> or ZF=1)</a:t>
            </a:r>
          </a:p>
          <a:p>
            <a:pPr marL="285750" indent="-285750">
              <a:buFontTx/>
              <a:buChar char="-"/>
            </a:pPr>
            <a:endParaRPr lang="en-US" sz="1600" dirty="0"/>
          </a:p>
          <a:p>
            <a:pPr marL="285750" indent="-285750">
              <a:buFontTx/>
              <a:buChar char="-"/>
            </a:pPr>
            <a:endParaRPr lang="en-US" sz="1600" dirty="0" smtClean="0"/>
          </a:p>
          <a:p>
            <a:pPr marL="285750" indent="-285750">
              <a:buFontTx/>
              <a:buChar char="-"/>
            </a:pPr>
            <a:endParaRPr lang="en-US" sz="1600" dirty="0"/>
          </a:p>
          <a:p>
            <a:pPr marL="285750" indent="-285750">
              <a:buFontTx/>
              <a:buChar char="-"/>
            </a:pPr>
            <a:endParaRPr lang="en-US" sz="1600" dirty="0" smtClean="0"/>
          </a:p>
          <a:p>
            <a:pPr marL="285750" indent="-285750">
              <a:buFontTx/>
              <a:buChar char="-"/>
            </a:pPr>
            <a:endParaRPr lang="fa-IR" sz="1600" dirty="0"/>
          </a:p>
        </p:txBody>
      </p:sp>
    </p:spTree>
    <p:extLst>
      <p:ext uri="{BB962C8B-B14F-4D97-AF65-F5344CB8AC3E}">
        <p14:creationId xmlns:p14="http://schemas.microsoft.com/office/powerpoint/2010/main" val="2221255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pt1_02_pages.jpg"/>
          <p:cNvPicPr>
            <a:picLocks noGrp="1" noChangeAspect="1"/>
          </p:cNvPicPr>
          <p:nvPr>
            <p:ph idx="1"/>
          </p:nvPr>
        </p:nvPicPr>
        <p:blipFill>
          <a:blip r:embed="rId3" cstate="print"/>
          <a:stretch>
            <a:fillRect/>
          </a:stretch>
        </p:blipFill>
        <p:spPr>
          <a:xfrm>
            <a:off x="0" y="0"/>
            <a:ext cx="9144000" cy="6858000"/>
          </a:xfrm>
        </p:spPr>
      </p:pic>
      <p:sp>
        <p:nvSpPr>
          <p:cNvPr id="2" name="Title 1"/>
          <p:cNvSpPr>
            <a:spLocks noGrp="1"/>
          </p:cNvSpPr>
          <p:nvPr>
            <p:ph type="title"/>
          </p:nvPr>
        </p:nvSpPr>
        <p:spPr>
          <a:xfrm>
            <a:off x="457200" y="989856"/>
            <a:ext cx="8229600" cy="1143000"/>
          </a:xfrm>
        </p:spPr>
        <p:txBody>
          <a:bodyPr>
            <a:normAutofit/>
          </a:bodyPr>
          <a:lstStyle/>
          <a:p>
            <a:r>
              <a:rPr lang="en-US" dirty="0" smtClean="0"/>
              <a:t>Signed/Unsigned integer – Cont’d</a:t>
            </a:r>
            <a:endParaRPr lang="en-US" dirty="0"/>
          </a:p>
        </p:txBody>
      </p:sp>
      <p:sp>
        <p:nvSpPr>
          <p:cNvPr id="5" name="TextBox 5"/>
          <p:cNvSpPr txBox="1"/>
          <p:nvPr/>
        </p:nvSpPr>
        <p:spPr>
          <a:xfrm>
            <a:off x="539552" y="1916832"/>
            <a:ext cx="7848872" cy="400110"/>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t>Low level machine code</a:t>
            </a:r>
            <a:endParaRPr lang="fa-IR" sz="2000" dirty="0"/>
          </a:p>
        </p:txBody>
      </p:sp>
      <p:graphicFrame>
        <p:nvGraphicFramePr>
          <p:cNvPr id="6" name="Table 5"/>
          <p:cNvGraphicFramePr>
            <a:graphicFrameLocks noGrp="1"/>
          </p:cNvGraphicFramePr>
          <p:nvPr/>
        </p:nvGraphicFramePr>
        <p:xfrm>
          <a:off x="899592" y="2348880"/>
          <a:ext cx="7128792" cy="3496437"/>
        </p:xfrm>
        <a:graphic>
          <a:graphicData uri="http://schemas.openxmlformats.org/drawingml/2006/table">
            <a:tbl>
              <a:tblPr rtl="1" firstRow="1" firstCol="1" bandRow="1"/>
              <a:tblGrid>
                <a:gridCol w="7128792"/>
              </a:tblGrid>
              <a:tr h="3496437">
                <a:tc>
                  <a:txBody>
                    <a:bodyPr/>
                    <a:lstStyle/>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0117136E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mov</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dword</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ptr</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[a],0Ah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if( a &gt; 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01171375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cmp</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dword</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ptr</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[a],5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FF0000"/>
                          </a:solidFill>
                          <a:effectLst/>
                          <a:latin typeface="Consolas" panose="020B0609020204030204" pitchFamily="49" charset="0"/>
                          <a:ea typeface="Calibri" panose="020F0502020204030204" pitchFamily="34" charset="0"/>
                          <a:cs typeface="Arial" panose="020B0604020202020204" pitchFamily="34" charset="0"/>
                        </a:rPr>
                        <a:t>01171379  </a:t>
                      </a:r>
                      <a:r>
                        <a:rPr lang="en-US" sz="950" dirty="0" err="1">
                          <a:solidFill>
                            <a:srgbClr val="FF0000"/>
                          </a:solidFill>
                          <a:effectLst/>
                          <a:latin typeface="Consolas" panose="020B0609020204030204" pitchFamily="49" charset="0"/>
                          <a:ea typeface="Calibri" panose="020F0502020204030204" pitchFamily="34" charset="0"/>
                          <a:cs typeface="Arial" panose="020B0604020202020204" pitchFamily="34" charset="0"/>
                        </a:rPr>
                        <a:t>jbe</a:t>
                      </a:r>
                      <a:r>
                        <a:rPr lang="en-US" sz="950" dirty="0">
                          <a:solidFill>
                            <a:srgbClr val="FF0000"/>
                          </a:solidFill>
                          <a:effectLst/>
                          <a:latin typeface="Consolas" panose="020B0609020204030204" pitchFamily="49" charset="0"/>
                          <a:ea typeface="Calibri" panose="020F0502020204030204" pitchFamily="34" charset="0"/>
                          <a:cs typeface="Arial" panose="020B0604020202020204" pitchFamily="34" charset="0"/>
                        </a:rPr>
                        <a:t>         main+32h (1171382h)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//do something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char * x = 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0117137B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mov</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dword</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ptr</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[x],0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int</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b = -2;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01171382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mov</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dword</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ptr</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[b],0FFFFFFFEh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if( b &gt; 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01171389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cmp</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dword</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ptr</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[b],5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FF0000"/>
                          </a:solidFill>
                          <a:effectLst/>
                          <a:latin typeface="Consolas" panose="020B0609020204030204" pitchFamily="49" charset="0"/>
                          <a:ea typeface="Calibri" panose="020F0502020204030204" pitchFamily="34" charset="0"/>
                          <a:cs typeface="Arial" panose="020B0604020202020204" pitchFamily="34" charset="0"/>
                        </a:rPr>
                        <a:t>0117138D  </a:t>
                      </a:r>
                      <a:r>
                        <a:rPr lang="en-US" sz="950" dirty="0" err="1">
                          <a:solidFill>
                            <a:srgbClr val="FF0000"/>
                          </a:solidFill>
                          <a:effectLst/>
                          <a:latin typeface="Consolas" panose="020B0609020204030204" pitchFamily="49" charset="0"/>
                          <a:ea typeface="Calibri" panose="020F0502020204030204" pitchFamily="34" charset="0"/>
                          <a:cs typeface="Arial" panose="020B0604020202020204" pitchFamily="34" charset="0"/>
                        </a:rPr>
                        <a:t>jle</a:t>
                      </a:r>
                      <a:r>
                        <a:rPr lang="en-US" sz="950" dirty="0">
                          <a:solidFill>
                            <a:srgbClr val="FF0000"/>
                          </a:solidFill>
                          <a:effectLst/>
                          <a:latin typeface="Consolas" panose="020B0609020204030204" pitchFamily="49" charset="0"/>
                          <a:ea typeface="Calibri" panose="020F0502020204030204" pitchFamily="34" charset="0"/>
                          <a:cs typeface="Arial" panose="020B0604020202020204" pitchFamily="34" charset="0"/>
                        </a:rPr>
                        <a:t>         main+46h (1171396h)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//do something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char * x = 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0117138F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mov</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dword</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r>
                        <a:rPr lang="en-US" sz="950" dirty="0" err="1">
                          <a:solidFill>
                            <a:srgbClr val="000000"/>
                          </a:solidFill>
                          <a:effectLst/>
                          <a:latin typeface="Consolas" panose="020B0609020204030204" pitchFamily="49" charset="0"/>
                          <a:ea typeface="Calibri" panose="020F0502020204030204" pitchFamily="34" charset="0"/>
                          <a:cs typeface="Arial" panose="020B0604020202020204" pitchFamily="34" charset="0"/>
                        </a:rPr>
                        <a:t>ptr</a:t>
                      </a: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[x],0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950" dirty="0">
                          <a:solidFill>
                            <a:srgbClr val="000000"/>
                          </a:solidFill>
                          <a:effectLst/>
                          <a:latin typeface="Consolas" panose="020B0609020204030204" pitchFamily="49"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C0C0C0"/>
                    </a:solidFill>
                  </a:tcPr>
                </a:tc>
              </a:tr>
            </a:tbl>
          </a:graphicData>
        </a:graphic>
      </p:graphicFrame>
      <p:sp>
        <p:nvSpPr>
          <p:cNvPr id="7" name="TextBox 5"/>
          <p:cNvSpPr txBox="1"/>
          <p:nvPr/>
        </p:nvSpPr>
        <p:spPr>
          <a:xfrm>
            <a:off x="4283968" y="2337842"/>
            <a:ext cx="3744416" cy="3539430"/>
          </a:xfrm>
          <a:prstGeom prst="rect">
            <a:avLst/>
          </a:prstGeom>
          <a:solidFill>
            <a:schemeClr val="bg1"/>
          </a:solidFill>
          <a:ln>
            <a:solidFill>
              <a:schemeClr val="bg1"/>
            </a:solidFill>
          </a:ln>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Tx/>
              <a:buChar char="-"/>
            </a:pPr>
            <a:r>
              <a:rPr lang="en-US" sz="1600" dirty="0" smtClean="0"/>
              <a:t>Some of the instructions:</a:t>
            </a:r>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pPr marL="285750" indent="-285750">
              <a:buFontTx/>
              <a:buChar char="-"/>
            </a:pPr>
            <a:endParaRPr lang="en-US" sz="1600" dirty="0"/>
          </a:p>
          <a:p>
            <a:pPr marL="285750" indent="-285750">
              <a:buFontTx/>
              <a:buChar char="-"/>
            </a:pPr>
            <a:endParaRPr lang="en-US" sz="1600" dirty="0" smtClean="0"/>
          </a:p>
          <a:p>
            <a:pPr marL="285750" indent="-285750">
              <a:buFontTx/>
              <a:buChar char="-"/>
            </a:pPr>
            <a:endParaRPr lang="en-US" sz="1600" dirty="0"/>
          </a:p>
          <a:p>
            <a:pPr marL="285750" indent="-285750">
              <a:buFontTx/>
              <a:buChar char="-"/>
            </a:pPr>
            <a:endParaRPr lang="en-US" sz="1600" dirty="0" smtClean="0"/>
          </a:p>
          <a:p>
            <a:pPr marL="285750" indent="-285750">
              <a:buFontTx/>
              <a:buChar char="-"/>
            </a:pPr>
            <a:endParaRPr lang="fa-IR" sz="1600" dirty="0"/>
          </a:p>
        </p:txBody>
      </p:sp>
      <p:graphicFrame>
        <p:nvGraphicFramePr>
          <p:cNvPr id="3" name="Table 2"/>
          <p:cNvGraphicFramePr>
            <a:graphicFrameLocks noGrp="1"/>
          </p:cNvGraphicFramePr>
          <p:nvPr>
            <p:extLst>
              <p:ext uri="{D42A27DB-BD31-4B8C-83A1-F6EECF244321}">
                <p14:modId xmlns:p14="http://schemas.microsoft.com/office/powerpoint/2010/main" val="808759518"/>
              </p:ext>
            </p:extLst>
          </p:nvPr>
        </p:nvGraphicFramePr>
        <p:xfrm>
          <a:off x="4572000" y="2708920"/>
          <a:ext cx="2857500" cy="1682496"/>
        </p:xfrm>
        <a:graphic>
          <a:graphicData uri="http://schemas.openxmlformats.org/drawingml/2006/table">
            <a:tbl>
              <a:tblPr rtl="1" firstRow="1" firstCol="1" bandRow="1">
                <a:tableStyleId>{5C22544A-7EE6-4342-B048-85BDC9FD1C3A}</a:tableStyleId>
              </a:tblPr>
              <a:tblGrid>
                <a:gridCol w="1428750"/>
                <a:gridCol w="1428750"/>
              </a:tblGrid>
              <a:tr h="0">
                <a:tc>
                  <a:txBody>
                    <a:bodyPr/>
                    <a:lstStyle/>
                    <a:p>
                      <a:pPr marL="0" marR="0" algn="ctr" rtl="1">
                        <a:lnSpc>
                          <a:spcPct val="115000"/>
                        </a:lnSpc>
                        <a:spcBef>
                          <a:spcPts val="0"/>
                        </a:spcBef>
                        <a:spcAft>
                          <a:spcPts val="0"/>
                        </a:spcAft>
                      </a:pPr>
                      <a:r>
                        <a:rPr lang="en-US" sz="1200" dirty="0" smtClean="0">
                          <a:effectLst/>
                          <a:latin typeface="+mn-lt"/>
                          <a:ea typeface="+mn-ea"/>
                          <a:cs typeface="+mn-cs"/>
                        </a:rPr>
                        <a:t>Signed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Arial" panose="020B0604020202020204" pitchFamily="34" charset="0"/>
                        </a:rPr>
                        <a:t>Unsigned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pPr>
                      <a:r>
                        <a:rPr lang="en-US" sz="1200">
                          <a:effectLst/>
                        </a:rPr>
                        <a:t>IDIV</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200">
                          <a:effectLst/>
                        </a:rPr>
                        <a:t>DIV</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pPr>
                      <a:r>
                        <a:rPr lang="en-US" sz="1200" dirty="0">
                          <a:effectLst/>
                        </a:rPr>
                        <a:t>IMUL</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200">
                          <a:effectLst/>
                        </a:rPr>
                        <a:t>MUL</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pPr>
                      <a:r>
                        <a:rPr lang="en-US" sz="1200" dirty="0">
                          <a:effectLst/>
                        </a:rPr>
                        <a:t>SAL</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200">
                          <a:effectLst/>
                        </a:rPr>
                        <a:t>SHL</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pPr>
                      <a:r>
                        <a:rPr lang="en-US" sz="1200" dirty="0">
                          <a:effectLst/>
                        </a:rPr>
                        <a:t>SAR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200" dirty="0">
                          <a:effectLst/>
                        </a:rPr>
                        <a:t>SHR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pPr>
                      <a:r>
                        <a:rPr lang="en-US" sz="1200" dirty="0">
                          <a:effectLst/>
                        </a:rPr>
                        <a:t>JL</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200">
                          <a:effectLst/>
                        </a:rPr>
                        <a:t>JB</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pPr>
                      <a:r>
                        <a:rPr lang="en-US" sz="1200">
                          <a:effectLst/>
                        </a:rPr>
                        <a:t>JG</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200">
                          <a:effectLst/>
                        </a:rPr>
                        <a:t>JA</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pPr>
                      <a:r>
                        <a:rPr lang="en-US" sz="12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2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1965929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pt1_02_pages.jpg"/>
          <p:cNvPicPr>
            <a:picLocks noGrp="1" noChangeAspect="1"/>
          </p:cNvPicPr>
          <p:nvPr>
            <p:ph idx="1"/>
          </p:nvPr>
        </p:nvPicPr>
        <p:blipFill>
          <a:blip r:embed="rId3" cstate="print"/>
          <a:stretch>
            <a:fillRect/>
          </a:stretch>
        </p:blipFill>
        <p:spPr>
          <a:xfrm>
            <a:off x="0" y="-11017"/>
            <a:ext cx="9144000" cy="6858000"/>
          </a:xfrm>
        </p:spPr>
      </p:pic>
      <p:sp>
        <p:nvSpPr>
          <p:cNvPr id="2" name="Title 1"/>
          <p:cNvSpPr>
            <a:spLocks noGrp="1"/>
          </p:cNvSpPr>
          <p:nvPr>
            <p:ph type="title"/>
          </p:nvPr>
        </p:nvSpPr>
        <p:spPr>
          <a:xfrm>
            <a:off x="457200" y="989856"/>
            <a:ext cx="8229600" cy="1143000"/>
          </a:xfrm>
        </p:spPr>
        <p:txBody>
          <a:bodyPr>
            <a:normAutofit/>
          </a:bodyPr>
          <a:lstStyle/>
          <a:p>
            <a:r>
              <a:rPr lang="en-US" dirty="0" smtClean="0"/>
              <a:t>Signed/Unsigned integer – Cont’d</a:t>
            </a:r>
            <a:endParaRPr lang="en-US" dirty="0"/>
          </a:p>
        </p:txBody>
      </p:sp>
      <p:sp>
        <p:nvSpPr>
          <p:cNvPr id="5" name="TextBox 5"/>
          <p:cNvSpPr txBox="1"/>
          <p:nvPr/>
        </p:nvSpPr>
        <p:spPr>
          <a:xfrm>
            <a:off x="539552" y="1916832"/>
            <a:ext cx="7848872" cy="1015663"/>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t>As an example a Short integer (16 bit) store the same way in CX register signed or unsigned:</a:t>
            </a:r>
          </a:p>
          <a:p>
            <a:pPr marL="285750" indent="-285750">
              <a:buFontTx/>
              <a:buChar char="-"/>
            </a:pPr>
            <a:endParaRPr lang="fa-IR" sz="2000" dirty="0"/>
          </a:p>
        </p:txBody>
      </p:sp>
      <p:grpSp>
        <p:nvGrpSpPr>
          <p:cNvPr id="8" name="Group 7"/>
          <p:cNvGrpSpPr/>
          <p:nvPr/>
        </p:nvGrpSpPr>
        <p:grpSpPr>
          <a:xfrm>
            <a:off x="1259632" y="3068960"/>
            <a:ext cx="5841482" cy="1368152"/>
            <a:chOff x="218860" y="0"/>
            <a:chExt cx="4438645" cy="1039854"/>
          </a:xfrm>
        </p:grpSpPr>
        <p:sp>
          <p:nvSpPr>
            <p:cNvPr id="9" name="Text Box 623"/>
            <p:cNvSpPr txBox="1">
              <a:spLocks noChangeArrowheads="1"/>
            </p:cNvSpPr>
            <p:nvPr/>
          </p:nvSpPr>
          <p:spPr bwMode="auto">
            <a:xfrm>
              <a:off x="218860" y="87465"/>
              <a:ext cx="414020" cy="2324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nSpc>
                  <a:spcPct val="115000"/>
                </a:lnSpc>
                <a:spcBef>
                  <a:spcPts val="0"/>
                </a:spcBef>
                <a:spcAft>
                  <a:spcPts val="1000"/>
                </a:spcAft>
              </a:pPr>
              <a:r>
                <a:rPr lang="en-US" sz="1100" dirty="0">
                  <a:effectLst/>
                  <a:latin typeface="Calibri" panose="020F0502020204030204" pitchFamily="34" charset="0"/>
                  <a:ea typeface="Calibri" panose="020F0502020204030204" pitchFamily="34" charset="0"/>
                  <a:cs typeface="Arial" panose="020B0604020202020204" pitchFamily="34" charset="0"/>
                </a:rPr>
                <a:t>CX</a:t>
              </a:r>
            </a:p>
          </p:txBody>
        </p:sp>
        <p:sp>
          <p:nvSpPr>
            <p:cNvPr id="10" name="Rectangle 9"/>
            <p:cNvSpPr>
              <a:spLocks noChangeArrowheads="1"/>
            </p:cNvSpPr>
            <p:nvPr/>
          </p:nvSpPr>
          <p:spPr bwMode="auto">
            <a:xfrm>
              <a:off x="4079020" y="0"/>
              <a:ext cx="578485" cy="284480"/>
            </a:xfrm>
            <a:prstGeom prst="rect">
              <a:avLst/>
            </a:prstGeom>
            <a:gradFill rotWithShape="0">
              <a:gsLst>
                <a:gs pos="0">
                  <a:schemeClr val="accent5">
                    <a:lumMod val="60000"/>
                    <a:lumOff val="40000"/>
                  </a:schemeClr>
                </a:gs>
                <a:gs pos="50000">
                  <a:schemeClr val="accent5">
                    <a:lumMod val="20000"/>
                    <a:lumOff val="80000"/>
                  </a:schemeClr>
                </a:gs>
                <a:gs pos="100000">
                  <a:schemeClr val="accent5">
                    <a:lumMod val="60000"/>
                    <a:lumOff val="40000"/>
                  </a:schemeClr>
                </a:gs>
              </a:gsLst>
              <a:lin ang="18900000" scaled="1"/>
            </a:gradFill>
            <a:ln w="12700">
              <a:solidFill>
                <a:schemeClr val="accent5">
                  <a:lumMod val="60000"/>
                  <a:lumOff val="40000"/>
                </a:schemeClr>
              </a:solidFill>
              <a:miter lim="800000"/>
              <a:headEnd/>
              <a:tailEnd/>
            </a:ln>
            <a:effectLst>
              <a:outerShdw dist="28398" dir="3806097" algn="ctr" rotWithShape="0">
                <a:schemeClr val="accent5">
                  <a:lumMod val="50000"/>
                  <a:lumOff val="0"/>
                  <a:alpha val="50000"/>
                </a:schemeClr>
              </a:outerShdw>
            </a:effec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Arial" panose="020B0604020202020204" pitchFamily="34" charset="0"/>
                </a:rPr>
                <a:t>65042</a:t>
              </a:r>
            </a:p>
          </p:txBody>
        </p:sp>
        <p:sp>
          <p:nvSpPr>
            <p:cNvPr id="11" name="Rectangle 10"/>
            <p:cNvSpPr>
              <a:spLocks noChangeArrowheads="1"/>
            </p:cNvSpPr>
            <p:nvPr/>
          </p:nvSpPr>
          <p:spPr bwMode="auto">
            <a:xfrm>
              <a:off x="3220279" y="755374"/>
              <a:ext cx="536575" cy="284480"/>
            </a:xfrm>
            <a:prstGeom prst="rect">
              <a:avLst/>
            </a:prstGeom>
            <a:gradFill rotWithShape="0">
              <a:gsLst>
                <a:gs pos="0">
                  <a:schemeClr val="accent5">
                    <a:lumMod val="60000"/>
                    <a:lumOff val="40000"/>
                  </a:schemeClr>
                </a:gs>
                <a:gs pos="50000">
                  <a:schemeClr val="accent5">
                    <a:lumMod val="20000"/>
                    <a:lumOff val="80000"/>
                  </a:schemeClr>
                </a:gs>
                <a:gs pos="100000">
                  <a:schemeClr val="accent5">
                    <a:lumMod val="60000"/>
                    <a:lumOff val="40000"/>
                  </a:schemeClr>
                </a:gs>
              </a:gsLst>
              <a:lin ang="18900000" scaled="1"/>
            </a:gradFill>
            <a:ln w="12700">
              <a:solidFill>
                <a:schemeClr val="accent5">
                  <a:lumMod val="60000"/>
                  <a:lumOff val="40000"/>
                </a:schemeClr>
              </a:solidFill>
              <a:miter lim="800000"/>
              <a:headEnd/>
              <a:tailEnd/>
            </a:ln>
            <a:effectLst>
              <a:outerShdw dist="28398" dir="3806097" algn="ctr" rotWithShape="0">
                <a:schemeClr val="accent5">
                  <a:lumMod val="50000"/>
                  <a:lumOff val="0"/>
                  <a:alpha val="50000"/>
                </a:schemeClr>
              </a:outerShdw>
            </a:effec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Arial" panose="020B0604020202020204" pitchFamily="34" charset="0"/>
                </a:rPr>
                <a:t>-1ED</a:t>
              </a:r>
            </a:p>
          </p:txBody>
        </p:sp>
        <p:cxnSp>
          <p:nvCxnSpPr>
            <p:cNvPr id="12" name="AutoShape 627"/>
            <p:cNvCxnSpPr>
              <a:cxnSpLocks noChangeShapeType="1"/>
            </p:cNvCxnSpPr>
            <p:nvPr/>
          </p:nvCxnSpPr>
          <p:spPr bwMode="auto">
            <a:xfrm>
              <a:off x="3037399" y="143124"/>
              <a:ext cx="104394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3" name="Text Box 628"/>
            <p:cNvSpPr txBox="1">
              <a:spLocks noChangeArrowheads="1"/>
            </p:cNvSpPr>
            <p:nvPr/>
          </p:nvSpPr>
          <p:spPr bwMode="auto">
            <a:xfrm>
              <a:off x="3196425" y="15903"/>
              <a:ext cx="594995" cy="2057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nSpc>
                  <a:spcPct val="115000"/>
                </a:lnSpc>
                <a:spcBef>
                  <a:spcPts val="0"/>
                </a:spcBef>
                <a:spcAft>
                  <a:spcPts val="1000"/>
                </a:spcAft>
              </a:pPr>
              <a:r>
                <a:rPr lang="en-US" sz="1000" dirty="0" err="1">
                  <a:effectLst/>
                  <a:latin typeface="Calibri" panose="020F0502020204030204" pitchFamily="34" charset="0"/>
                  <a:ea typeface="Calibri" panose="020F0502020204030204" pitchFamily="34" charset="0"/>
                  <a:cs typeface="Arial" panose="020B0604020202020204" pitchFamily="34" charset="0"/>
                </a:rPr>
                <a:t>Unsgined</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Text Box 630"/>
            <p:cNvSpPr txBox="1">
              <a:spLocks noChangeArrowheads="1"/>
            </p:cNvSpPr>
            <p:nvPr/>
          </p:nvSpPr>
          <p:spPr bwMode="auto">
            <a:xfrm>
              <a:off x="3267987" y="500932"/>
              <a:ext cx="509270" cy="2057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nSpc>
                  <a:spcPct val="115000"/>
                </a:lnSpc>
                <a:spcBef>
                  <a:spcPts val="0"/>
                </a:spcBef>
                <a:spcAft>
                  <a:spcPts val="1000"/>
                </a:spcAft>
              </a:pPr>
              <a:r>
                <a:rPr lang="en-US" sz="1050" dirty="0">
                  <a:effectLst/>
                  <a:latin typeface="Calibri" panose="020F0502020204030204" pitchFamily="34" charset="0"/>
                  <a:ea typeface="Calibri" panose="020F0502020204030204" pitchFamily="34" charset="0"/>
                  <a:cs typeface="Arial" panose="020B0604020202020204" pitchFamily="34" charset="0"/>
                </a:rPr>
                <a:t>signed</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 name="Rectangle 14"/>
            <p:cNvSpPr>
              <a:spLocks noChangeArrowheads="1"/>
            </p:cNvSpPr>
            <p:nvPr/>
          </p:nvSpPr>
          <p:spPr bwMode="auto">
            <a:xfrm>
              <a:off x="429371" y="47708"/>
              <a:ext cx="983615" cy="284480"/>
            </a:xfrm>
            <a:prstGeom prst="rect">
              <a:avLst/>
            </a:prstGeom>
            <a:gradFill rotWithShape="0">
              <a:gsLst>
                <a:gs pos="0">
                  <a:schemeClr val="accent5">
                    <a:lumMod val="60000"/>
                    <a:lumOff val="40000"/>
                  </a:schemeClr>
                </a:gs>
                <a:gs pos="50000">
                  <a:schemeClr val="accent5">
                    <a:lumMod val="20000"/>
                    <a:lumOff val="80000"/>
                  </a:schemeClr>
                </a:gs>
                <a:gs pos="100000">
                  <a:schemeClr val="accent5">
                    <a:lumMod val="60000"/>
                    <a:lumOff val="40000"/>
                  </a:schemeClr>
                </a:gs>
              </a:gsLst>
              <a:lin ang="18900000" scaled="1"/>
            </a:gradFill>
            <a:ln w="12700">
              <a:solidFill>
                <a:schemeClr val="accent5">
                  <a:lumMod val="60000"/>
                  <a:lumOff val="40000"/>
                </a:schemeClr>
              </a:solidFill>
              <a:miter lim="800000"/>
              <a:headEnd/>
              <a:tailEnd/>
            </a:ln>
            <a:effectLst>
              <a:outerShdw dist="28398" dir="3806097" algn="ctr" rotWithShape="0">
                <a:schemeClr val="accent5">
                  <a:lumMod val="50000"/>
                  <a:lumOff val="0"/>
                  <a:alpha val="50000"/>
                </a:schemeClr>
              </a:outerShdw>
            </a:effec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Arial" panose="020B0604020202020204" pitchFamily="34" charset="0"/>
                </a:rPr>
                <a:t>0xfe12</a:t>
              </a:r>
            </a:p>
          </p:txBody>
        </p:sp>
        <p:sp>
          <p:nvSpPr>
            <p:cNvPr id="16" name="Rectangle 15"/>
            <p:cNvSpPr>
              <a:spLocks noChangeArrowheads="1"/>
            </p:cNvSpPr>
            <p:nvPr/>
          </p:nvSpPr>
          <p:spPr bwMode="auto">
            <a:xfrm>
              <a:off x="1518700" y="47708"/>
              <a:ext cx="1414780" cy="284480"/>
            </a:xfrm>
            <a:prstGeom prst="rect">
              <a:avLst/>
            </a:prstGeom>
            <a:gradFill rotWithShape="0">
              <a:gsLst>
                <a:gs pos="0">
                  <a:schemeClr val="accent5">
                    <a:lumMod val="60000"/>
                    <a:lumOff val="40000"/>
                  </a:schemeClr>
                </a:gs>
                <a:gs pos="50000">
                  <a:schemeClr val="accent5">
                    <a:lumMod val="20000"/>
                    <a:lumOff val="80000"/>
                  </a:schemeClr>
                </a:gs>
                <a:gs pos="100000">
                  <a:schemeClr val="accent5">
                    <a:lumMod val="60000"/>
                    <a:lumOff val="40000"/>
                  </a:schemeClr>
                </a:gs>
              </a:gsLst>
              <a:lin ang="18900000" scaled="1"/>
            </a:gradFill>
            <a:ln w="12700">
              <a:solidFill>
                <a:schemeClr val="accent5">
                  <a:lumMod val="60000"/>
                  <a:lumOff val="40000"/>
                </a:schemeClr>
              </a:solidFill>
              <a:miter lim="800000"/>
              <a:headEnd/>
              <a:tailEnd/>
            </a:ln>
            <a:effectLst>
              <a:outerShdw dist="28398" dir="3806097" algn="ctr" rotWithShape="0">
                <a:schemeClr val="accent5">
                  <a:lumMod val="50000"/>
                  <a:lumOff val="0"/>
                  <a:alpha val="50000"/>
                </a:schemeClr>
              </a:outerShdw>
            </a:effec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12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1</a:t>
              </a:r>
              <a:r>
                <a:rPr lang="en-US" sz="1200" dirty="0">
                  <a:effectLst/>
                  <a:latin typeface="Calibri" panose="020F0502020204030204" pitchFamily="34" charset="0"/>
                  <a:ea typeface="Calibri" panose="020F0502020204030204" pitchFamily="34" charset="0"/>
                  <a:cs typeface="Arial" panose="020B0604020202020204" pitchFamily="34" charset="0"/>
                </a:rPr>
                <a:t>111111000010010</a:t>
              </a:r>
            </a:p>
            <a:p>
              <a:pPr marL="0" marR="0">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17" name="Rectangle 16"/>
            <p:cNvSpPr>
              <a:spLocks noChangeArrowheads="1"/>
            </p:cNvSpPr>
            <p:nvPr/>
          </p:nvSpPr>
          <p:spPr bwMode="auto">
            <a:xfrm>
              <a:off x="1518700" y="747423"/>
              <a:ext cx="1414780" cy="284480"/>
            </a:xfrm>
            <a:prstGeom prst="rect">
              <a:avLst/>
            </a:prstGeom>
            <a:gradFill rotWithShape="0">
              <a:gsLst>
                <a:gs pos="0">
                  <a:schemeClr val="accent5">
                    <a:lumMod val="60000"/>
                    <a:lumOff val="40000"/>
                  </a:schemeClr>
                </a:gs>
                <a:gs pos="50000">
                  <a:schemeClr val="accent5">
                    <a:lumMod val="20000"/>
                    <a:lumOff val="80000"/>
                  </a:schemeClr>
                </a:gs>
                <a:gs pos="100000">
                  <a:schemeClr val="accent5">
                    <a:lumMod val="60000"/>
                    <a:lumOff val="40000"/>
                  </a:schemeClr>
                </a:gs>
              </a:gsLst>
              <a:lin ang="18900000" scaled="1"/>
            </a:gradFill>
            <a:ln w="12700">
              <a:solidFill>
                <a:schemeClr val="accent5">
                  <a:lumMod val="60000"/>
                  <a:lumOff val="40000"/>
                </a:schemeClr>
              </a:solidFill>
              <a:miter lim="800000"/>
              <a:headEnd/>
              <a:tailEnd/>
            </a:ln>
            <a:effectLst>
              <a:outerShdw dist="28398" dir="3806097" algn="ctr" rotWithShape="0">
                <a:schemeClr val="accent5">
                  <a:lumMod val="50000"/>
                  <a:lumOff val="0"/>
                  <a:alpha val="50000"/>
                </a:schemeClr>
              </a:outerShdw>
            </a:effec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Arial" panose="020B0604020202020204" pitchFamily="34" charset="0"/>
                </a:rPr>
                <a:t>0000000111101101</a:t>
              </a:r>
            </a:p>
            <a:p>
              <a:pPr marL="0" marR="0">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Arial" panose="020B0604020202020204" pitchFamily="34" charset="0"/>
                </a:rPr>
                <a:t> </a:t>
              </a:r>
            </a:p>
          </p:txBody>
        </p:sp>
        <p:cxnSp>
          <p:nvCxnSpPr>
            <p:cNvPr id="18" name="AutoShape 634"/>
            <p:cNvCxnSpPr>
              <a:cxnSpLocks noChangeShapeType="1"/>
            </p:cNvCxnSpPr>
            <p:nvPr/>
          </p:nvCxnSpPr>
          <p:spPr bwMode="auto">
            <a:xfrm>
              <a:off x="2202512" y="341906"/>
              <a:ext cx="0" cy="41402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9" name="Text Box 635"/>
            <p:cNvSpPr txBox="1">
              <a:spLocks noChangeArrowheads="1"/>
            </p:cNvSpPr>
            <p:nvPr/>
          </p:nvSpPr>
          <p:spPr bwMode="auto">
            <a:xfrm>
              <a:off x="1987827" y="405517"/>
              <a:ext cx="422910" cy="21463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1050" dirty="0">
                  <a:effectLst/>
                  <a:latin typeface="Calibri" panose="020F0502020204030204" pitchFamily="34" charset="0"/>
                  <a:ea typeface="Calibri" panose="020F0502020204030204" pitchFamily="34" charset="0"/>
                  <a:cs typeface="Arial" panose="020B0604020202020204" pitchFamily="34" charset="0"/>
                </a:rPr>
                <a:t>Not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cxnSp>
          <p:nvCxnSpPr>
            <p:cNvPr id="20" name="AutoShape 636"/>
            <p:cNvCxnSpPr>
              <a:cxnSpLocks noChangeShapeType="1"/>
            </p:cNvCxnSpPr>
            <p:nvPr/>
          </p:nvCxnSpPr>
          <p:spPr bwMode="auto">
            <a:xfrm>
              <a:off x="3800724" y="914400"/>
              <a:ext cx="28448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1" name="Rectangle 20"/>
            <p:cNvSpPr>
              <a:spLocks noChangeArrowheads="1"/>
            </p:cNvSpPr>
            <p:nvPr/>
          </p:nvSpPr>
          <p:spPr bwMode="auto">
            <a:xfrm>
              <a:off x="4079020" y="755374"/>
              <a:ext cx="578485" cy="284480"/>
            </a:xfrm>
            <a:prstGeom prst="rect">
              <a:avLst/>
            </a:prstGeom>
            <a:gradFill rotWithShape="0">
              <a:gsLst>
                <a:gs pos="0">
                  <a:schemeClr val="accent5">
                    <a:lumMod val="60000"/>
                    <a:lumOff val="40000"/>
                  </a:schemeClr>
                </a:gs>
                <a:gs pos="50000">
                  <a:schemeClr val="accent5">
                    <a:lumMod val="20000"/>
                    <a:lumOff val="80000"/>
                  </a:schemeClr>
                </a:gs>
                <a:gs pos="100000">
                  <a:schemeClr val="accent5">
                    <a:lumMod val="60000"/>
                    <a:lumOff val="40000"/>
                  </a:schemeClr>
                </a:gs>
              </a:gsLst>
              <a:lin ang="18900000" scaled="1"/>
            </a:gradFill>
            <a:ln w="12700">
              <a:solidFill>
                <a:schemeClr val="accent5">
                  <a:lumMod val="60000"/>
                  <a:lumOff val="40000"/>
                </a:schemeClr>
              </a:solidFill>
              <a:miter lim="800000"/>
              <a:headEnd/>
              <a:tailEnd/>
            </a:ln>
            <a:effectLst>
              <a:outerShdw dist="28398" dir="3806097" algn="ctr" rotWithShape="0">
                <a:schemeClr val="accent5">
                  <a:lumMod val="50000"/>
                  <a:lumOff val="0"/>
                  <a:alpha val="50000"/>
                </a:schemeClr>
              </a:outerShdw>
            </a:effec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Arial" panose="020B0604020202020204" pitchFamily="34" charset="0"/>
                </a:rPr>
                <a:t>-493</a:t>
              </a:r>
            </a:p>
          </p:txBody>
        </p:sp>
      </p:grpSp>
    </p:spTree>
    <p:extLst>
      <p:ext uri="{BB962C8B-B14F-4D97-AF65-F5344CB8AC3E}">
        <p14:creationId xmlns:p14="http://schemas.microsoft.com/office/powerpoint/2010/main" val="3087097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pt1_02_pages.jpg"/>
          <p:cNvPicPr>
            <a:picLocks noGrp="1" noChangeAspect="1"/>
          </p:cNvPicPr>
          <p:nvPr>
            <p:ph idx="1"/>
          </p:nvPr>
        </p:nvPicPr>
        <p:blipFill>
          <a:blip r:embed="rId3" cstate="print"/>
          <a:stretch>
            <a:fillRect/>
          </a:stretch>
        </p:blipFill>
        <p:spPr>
          <a:xfrm>
            <a:off x="0" y="-33051"/>
            <a:ext cx="9144000" cy="6858000"/>
          </a:xfrm>
        </p:spPr>
      </p:pic>
      <p:sp>
        <p:nvSpPr>
          <p:cNvPr id="2" name="Title 1"/>
          <p:cNvSpPr>
            <a:spLocks noGrp="1"/>
          </p:cNvSpPr>
          <p:nvPr>
            <p:ph type="title"/>
          </p:nvPr>
        </p:nvSpPr>
        <p:spPr>
          <a:xfrm>
            <a:off x="457200" y="989856"/>
            <a:ext cx="8229600" cy="1143000"/>
          </a:xfrm>
        </p:spPr>
        <p:txBody>
          <a:bodyPr>
            <a:normAutofit/>
          </a:bodyPr>
          <a:lstStyle/>
          <a:p>
            <a:r>
              <a:rPr lang="en-US" dirty="0" smtClean="0"/>
              <a:t>Integer Overflow</a:t>
            </a:r>
            <a:endParaRPr lang="en-US" dirty="0"/>
          </a:p>
        </p:txBody>
      </p:sp>
      <p:sp>
        <p:nvSpPr>
          <p:cNvPr id="5" name="TextBox 5"/>
          <p:cNvSpPr txBox="1"/>
          <p:nvPr/>
        </p:nvSpPr>
        <p:spPr>
          <a:xfrm>
            <a:off x="539552" y="1916832"/>
            <a:ext cx="7848872" cy="3108543"/>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Tx/>
              <a:buChar char="-"/>
            </a:pPr>
            <a:r>
              <a:rPr lang="en-US" sz="2000" dirty="0" smtClean="0"/>
              <a:t>Can be occurred because of:</a:t>
            </a:r>
          </a:p>
          <a:p>
            <a:pPr marL="914400" lvl="1" indent="-457200">
              <a:buAutoNum type="arabicPeriod"/>
            </a:pPr>
            <a:r>
              <a:rPr lang="en-US" dirty="0" err="1" smtClean="0"/>
              <a:t>Signedness</a:t>
            </a:r>
            <a:r>
              <a:rPr lang="en-US" dirty="0" smtClean="0"/>
              <a:t> issue </a:t>
            </a:r>
          </a:p>
          <a:p>
            <a:pPr marL="914400" lvl="1" indent="-457200">
              <a:buAutoNum type="arabicPeriod"/>
            </a:pPr>
            <a:r>
              <a:rPr lang="en-US" dirty="0" smtClean="0"/>
              <a:t>improper or lack of checks</a:t>
            </a:r>
          </a:p>
          <a:p>
            <a:pPr marL="285750" indent="-285750">
              <a:buFontTx/>
              <a:buChar char="-"/>
            </a:pPr>
            <a:r>
              <a:rPr lang="en-US" sz="2000" dirty="0"/>
              <a:t>Occurs when a memory or register is able to store larger number value than the programmer expected</a:t>
            </a:r>
            <a:r>
              <a:rPr lang="en-US" sz="2000" dirty="0" smtClean="0"/>
              <a:t>.</a:t>
            </a:r>
          </a:p>
          <a:p>
            <a:pPr marL="285750" indent="-285750">
              <a:buFontTx/>
              <a:buChar char="-"/>
            </a:pPr>
            <a:r>
              <a:rPr lang="en-US" sz="2000" dirty="0" smtClean="0"/>
              <a:t>Is a bug not a vulnerability</a:t>
            </a:r>
          </a:p>
          <a:p>
            <a:pPr marL="285750" indent="-285750">
              <a:buFontTx/>
              <a:buChar char="-"/>
            </a:pPr>
            <a:r>
              <a:rPr lang="en-US" sz="2000" dirty="0" smtClean="0"/>
              <a:t>Is not a memory corruption but can cause memory corruption so vulnerability</a:t>
            </a:r>
          </a:p>
          <a:p>
            <a:endParaRPr lang="en-US" sz="2000" dirty="0" smtClean="0"/>
          </a:p>
          <a:p>
            <a:pPr marL="342900" indent="-342900">
              <a:buFontTx/>
              <a:buChar char="-"/>
            </a:pPr>
            <a:endParaRPr lang="fa-IR" sz="2000" dirty="0"/>
          </a:p>
        </p:txBody>
      </p:sp>
    </p:spTree>
    <p:extLst>
      <p:ext uri="{BB962C8B-B14F-4D97-AF65-F5344CB8AC3E}">
        <p14:creationId xmlns:p14="http://schemas.microsoft.com/office/powerpoint/2010/main" val="306723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pt1_02_pages.jpg"/>
          <p:cNvPicPr>
            <a:picLocks noGrp="1" noChangeAspect="1"/>
          </p:cNvPicPr>
          <p:nvPr>
            <p:ph idx="1"/>
          </p:nvPr>
        </p:nvPicPr>
        <p:blipFill>
          <a:blip r:embed="rId3" cstate="print"/>
          <a:stretch>
            <a:fillRect/>
          </a:stretch>
        </p:blipFill>
        <p:spPr>
          <a:xfrm>
            <a:off x="0" y="-11017"/>
            <a:ext cx="9144000" cy="6858000"/>
          </a:xfrm>
        </p:spPr>
      </p:pic>
      <p:sp>
        <p:nvSpPr>
          <p:cNvPr id="2" name="Title 1"/>
          <p:cNvSpPr>
            <a:spLocks noGrp="1"/>
          </p:cNvSpPr>
          <p:nvPr>
            <p:ph type="title"/>
          </p:nvPr>
        </p:nvSpPr>
        <p:spPr>
          <a:xfrm>
            <a:off x="457200" y="989856"/>
            <a:ext cx="8229600" cy="1143000"/>
          </a:xfrm>
        </p:spPr>
        <p:txBody>
          <a:bodyPr>
            <a:normAutofit/>
          </a:bodyPr>
          <a:lstStyle/>
          <a:p>
            <a:r>
              <a:rPr lang="en-US" dirty="0" err="1" smtClean="0"/>
              <a:t>Signedness</a:t>
            </a:r>
            <a:r>
              <a:rPr lang="en-US" dirty="0" smtClean="0"/>
              <a:t> issue example</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374713863"/>
              </p:ext>
            </p:extLst>
          </p:nvPr>
        </p:nvGraphicFramePr>
        <p:xfrm>
          <a:off x="1619672" y="2132856"/>
          <a:ext cx="5903430" cy="3168352"/>
        </p:xfrm>
        <a:graphic>
          <a:graphicData uri="http://schemas.openxmlformats.org/drawingml/2006/table">
            <a:tbl>
              <a:tblPr rtl="1" firstRow="1" firstCol="1" bandRow="1"/>
              <a:tblGrid>
                <a:gridCol w="5903430"/>
              </a:tblGrid>
              <a:tr h="3168352">
                <a:tc>
                  <a:txBody>
                    <a:bodyPr/>
                    <a:lstStyle/>
                    <a:p>
                      <a:pPr marL="0" marR="0" rtl="0">
                        <a:lnSpc>
                          <a:spcPct val="115000"/>
                        </a:lnSpc>
                        <a:spcBef>
                          <a:spcPts val="0"/>
                        </a:spcBef>
                        <a:spcAft>
                          <a:spcPts val="0"/>
                        </a:spcAft>
                      </a:pPr>
                      <a:r>
                        <a:rPr lang="en-US" sz="1000" dirty="0" smtClean="0">
                          <a:solidFill>
                            <a:srgbClr val="0000FF"/>
                          </a:solidFill>
                          <a:effectLst/>
                          <a:latin typeface="Consolas" panose="020B0609020204030204" pitchFamily="49" charset="0"/>
                          <a:ea typeface="Calibri" panose="020F0502020204030204" pitchFamily="34" charset="0"/>
                          <a:cs typeface="Arial" panose="020B0604020202020204" pitchFamily="34" charset="0"/>
                        </a:rPr>
                        <a:t>#</a:t>
                      </a:r>
                      <a:r>
                        <a:rPr lang="en-US" sz="1000" dirty="0">
                          <a:solidFill>
                            <a:srgbClr val="0000FF"/>
                          </a:solidFill>
                          <a:effectLst/>
                          <a:latin typeface="Consolas" panose="020B0609020204030204" pitchFamily="49" charset="0"/>
                          <a:ea typeface="Calibri" panose="020F0502020204030204" pitchFamily="34" charset="0"/>
                          <a:cs typeface="Arial" panose="020B0604020202020204" pitchFamily="34" charset="0"/>
                        </a:rPr>
                        <a:t>include</a:t>
                      </a:r>
                      <a:r>
                        <a:rPr lang="en-US" sz="1000" dirty="0">
                          <a:effectLst/>
                          <a:latin typeface="Consolas" panose="020B0609020204030204" pitchFamily="49" charset="0"/>
                          <a:ea typeface="Calibri" panose="020F0502020204030204" pitchFamily="34" charset="0"/>
                          <a:cs typeface="Arial" panose="020B0604020202020204" pitchFamily="34" charset="0"/>
                        </a:rPr>
                        <a:t> </a:t>
                      </a:r>
                      <a:r>
                        <a:rPr lang="en-US" sz="1000" dirty="0">
                          <a:solidFill>
                            <a:srgbClr val="A31515"/>
                          </a:solidFill>
                          <a:effectLst/>
                          <a:latin typeface="Consolas" panose="020B0609020204030204" pitchFamily="49" charset="0"/>
                          <a:ea typeface="Calibri" panose="020F0502020204030204" pitchFamily="34" charset="0"/>
                          <a:cs typeface="Arial" panose="020B0604020202020204" pitchFamily="34" charset="0"/>
                        </a:rPr>
                        <a:t>&lt;</a:t>
                      </a:r>
                      <a:r>
                        <a:rPr lang="en-US" sz="1000" dirty="0" err="1">
                          <a:solidFill>
                            <a:srgbClr val="A31515"/>
                          </a:solidFill>
                          <a:effectLst/>
                          <a:latin typeface="Consolas" panose="020B0609020204030204" pitchFamily="49" charset="0"/>
                          <a:ea typeface="Calibri" panose="020F0502020204030204" pitchFamily="34" charset="0"/>
                          <a:cs typeface="Arial" panose="020B0604020202020204" pitchFamily="34" charset="0"/>
                        </a:rPr>
                        <a:t>stdio.h</a:t>
                      </a:r>
                      <a:r>
                        <a:rPr lang="en-US" sz="1000" dirty="0">
                          <a:solidFill>
                            <a:srgbClr val="A31515"/>
                          </a:solidFill>
                          <a:effectLst/>
                          <a:latin typeface="Consolas" panose="020B0609020204030204" pitchFamily="49" charset="0"/>
                          <a:ea typeface="Calibri" panose="020F0502020204030204" pitchFamily="34" charset="0"/>
                          <a:cs typeface="Arial" panose="020B0604020202020204" pitchFamily="34" charset="0"/>
                        </a:rPr>
                        <a:t>&gt;</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endParaRPr lang="en-US" sz="1000" dirty="0" smtClean="0">
                        <a:solidFill>
                          <a:srgbClr val="0000FF"/>
                        </a:solidFill>
                        <a:effectLst/>
                        <a:latin typeface="Consolas" panose="020B0609020204030204" pitchFamily="49"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err="1" smtClean="0">
                          <a:solidFill>
                            <a:srgbClr val="0000FF"/>
                          </a:solidFill>
                          <a:effectLst/>
                          <a:latin typeface="Consolas" panose="020B0609020204030204" pitchFamily="49" charset="0"/>
                          <a:ea typeface="Calibri" panose="020F0502020204030204" pitchFamily="34" charset="0"/>
                          <a:cs typeface="Arial" panose="020B0604020202020204" pitchFamily="34" charset="0"/>
                        </a:rPr>
                        <a:t>int</a:t>
                      </a:r>
                      <a:r>
                        <a:rPr lang="en-US" sz="1000" dirty="0" smtClean="0">
                          <a:effectLst/>
                          <a:latin typeface="Consolas" panose="020B0609020204030204" pitchFamily="49" charset="0"/>
                          <a:ea typeface="Calibri" panose="020F0502020204030204" pitchFamily="34" charset="0"/>
                          <a:cs typeface="Arial" panose="020B0604020202020204" pitchFamily="34" charset="0"/>
                        </a:rPr>
                        <a:t> </a:t>
                      </a:r>
                      <a:r>
                        <a:rPr lang="en-US" sz="1000" dirty="0">
                          <a:effectLst/>
                          <a:latin typeface="Consolas" panose="020B0609020204030204" pitchFamily="49" charset="0"/>
                          <a:ea typeface="Calibri" panose="020F0502020204030204" pitchFamily="34" charset="0"/>
                          <a:cs typeface="Arial" panose="020B0604020202020204" pitchFamily="34" charset="0"/>
                        </a:rPr>
                        <a:t>main(</a:t>
                      </a:r>
                      <a:r>
                        <a:rPr lang="en-US" sz="1000" dirty="0" err="1">
                          <a:solidFill>
                            <a:srgbClr val="0000FF"/>
                          </a:solidFill>
                          <a:effectLst/>
                          <a:latin typeface="Consolas" panose="020B0609020204030204" pitchFamily="49" charset="0"/>
                          <a:ea typeface="Calibri" panose="020F0502020204030204" pitchFamily="34" charset="0"/>
                          <a:cs typeface="Arial" panose="020B0604020202020204" pitchFamily="34" charset="0"/>
                        </a:rPr>
                        <a:t>int</a:t>
                      </a:r>
                      <a:r>
                        <a:rPr lang="en-US" sz="1000" dirty="0">
                          <a:effectLst/>
                          <a:latin typeface="Consolas" panose="020B0609020204030204" pitchFamily="49" charset="0"/>
                          <a:ea typeface="Calibri" panose="020F0502020204030204" pitchFamily="34" charset="0"/>
                          <a:cs typeface="Arial" panose="020B0604020202020204" pitchFamily="34" charset="0"/>
                        </a:rPr>
                        <a:t> </a:t>
                      </a:r>
                      <a:r>
                        <a:rPr lang="en-US" sz="1000" dirty="0" err="1">
                          <a:effectLst/>
                          <a:latin typeface="Consolas" panose="020B0609020204030204" pitchFamily="49" charset="0"/>
                          <a:ea typeface="Calibri" panose="020F0502020204030204" pitchFamily="34" charset="0"/>
                          <a:cs typeface="Arial" panose="020B0604020202020204" pitchFamily="34" charset="0"/>
                        </a:rPr>
                        <a:t>argc</a:t>
                      </a:r>
                      <a:r>
                        <a:rPr lang="en-US" sz="1000" dirty="0">
                          <a:effectLst/>
                          <a:latin typeface="Consolas" panose="020B0609020204030204" pitchFamily="49" charset="0"/>
                          <a:ea typeface="Calibri" panose="020F0502020204030204" pitchFamily="34" charset="0"/>
                          <a:cs typeface="Arial" panose="020B0604020202020204" pitchFamily="34" charset="0"/>
                        </a:rPr>
                        <a:t>, </a:t>
                      </a:r>
                      <a:r>
                        <a:rPr lang="en-US" sz="1000" dirty="0">
                          <a:solidFill>
                            <a:srgbClr val="0000FF"/>
                          </a:solidFill>
                          <a:effectLst/>
                          <a:latin typeface="Consolas" panose="020B0609020204030204" pitchFamily="49" charset="0"/>
                          <a:ea typeface="Calibri" panose="020F0502020204030204" pitchFamily="34" charset="0"/>
                          <a:cs typeface="Arial" panose="020B0604020202020204" pitchFamily="34" charset="0"/>
                        </a:rPr>
                        <a:t>char</a:t>
                      </a:r>
                      <a:r>
                        <a:rPr lang="en-US" sz="1000" dirty="0">
                          <a:effectLst/>
                          <a:latin typeface="Consolas" panose="020B0609020204030204" pitchFamily="49" charset="0"/>
                          <a:ea typeface="Calibri" panose="020F0502020204030204" pitchFamily="34" charset="0"/>
                          <a:cs typeface="Arial" panose="020B0604020202020204" pitchFamily="34" charset="0"/>
                        </a:rPr>
                        <a:t>* </a:t>
                      </a:r>
                      <a:r>
                        <a:rPr lang="en-US" sz="1000" dirty="0" err="1">
                          <a:effectLst/>
                          <a:latin typeface="Consolas" panose="020B0609020204030204" pitchFamily="49" charset="0"/>
                          <a:ea typeface="Calibri" panose="020F0502020204030204" pitchFamily="34" charset="0"/>
                          <a:cs typeface="Arial" panose="020B0604020202020204" pitchFamily="34" charset="0"/>
                        </a:rPr>
                        <a:t>argv</a:t>
                      </a:r>
                      <a:r>
                        <a:rPr lang="en-US" sz="1000" dirty="0">
                          <a:effectLst/>
                          <a:latin typeface="Consolas" panose="020B0609020204030204" pitchFamily="49" charset="0"/>
                          <a:ea typeface="Calibri" panose="020F0502020204030204" pitchFamily="34" charset="0"/>
                          <a:cs typeface="Arial" panose="020B0604020202020204" pitchFamily="34" charset="0"/>
                        </a:rPr>
                        <a:t>[])</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a:effectLst/>
                          <a:latin typeface="Consolas" panose="020B0609020204030204" pitchFamily="49"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smtClean="0">
                          <a:solidFill>
                            <a:srgbClr val="0000FF"/>
                          </a:solidFill>
                          <a:effectLst/>
                          <a:latin typeface="Consolas" panose="020B0609020204030204" pitchFamily="49" charset="0"/>
                          <a:ea typeface="Calibri" panose="020F0502020204030204" pitchFamily="34" charset="0"/>
                          <a:cs typeface="Arial" panose="020B0604020202020204" pitchFamily="34" charset="0"/>
                        </a:rPr>
                        <a:t>   if</a:t>
                      </a:r>
                      <a:r>
                        <a:rPr lang="en-US" sz="1000" dirty="0" smtClean="0">
                          <a:effectLst/>
                          <a:latin typeface="Consolas" panose="020B0609020204030204" pitchFamily="49" charset="0"/>
                          <a:ea typeface="Calibri" panose="020F0502020204030204" pitchFamily="34" charset="0"/>
                          <a:cs typeface="Arial" panose="020B0604020202020204" pitchFamily="34" charset="0"/>
                        </a:rPr>
                        <a:t> </a:t>
                      </a:r>
                      <a:r>
                        <a:rPr lang="en-US" sz="1000" dirty="0">
                          <a:effectLst/>
                          <a:latin typeface="Consolas" panose="020B0609020204030204" pitchFamily="49" charset="0"/>
                          <a:ea typeface="Calibri" panose="020F0502020204030204" pitchFamily="34" charset="0"/>
                          <a:cs typeface="Arial" panose="020B0604020202020204" pitchFamily="34" charset="0"/>
                        </a:rPr>
                        <a:t>(</a:t>
                      </a:r>
                      <a:r>
                        <a:rPr lang="en-US" sz="1000" dirty="0" err="1">
                          <a:effectLst/>
                          <a:latin typeface="Consolas" panose="020B0609020204030204" pitchFamily="49" charset="0"/>
                          <a:ea typeface="Calibri" panose="020F0502020204030204" pitchFamily="34" charset="0"/>
                          <a:cs typeface="Arial" panose="020B0604020202020204" pitchFamily="34" charset="0"/>
                        </a:rPr>
                        <a:t>argc</a:t>
                      </a:r>
                      <a:r>
                        <a:rPr lang="en-US" sz="1000" dirty="0">
                          <a:effectLst/>
                          <a:latin typeface="Consolas" panose="020B0609020204030204" pitchFamily="49" charset="0"/>
                          <a:ea typeface="Calibri" panose="020F0502020204030204" pitchFamily="34" charset="0"/>
                          <a:cs typeface="Arial" panose="020B0604020202020204" pitchFamily="34" charset="0"/>
                        </a:rPr>
                        <a:t> != 2)</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smtClean="0">
                          <a:solidFill>
                            <a:srgbClr val="0000FF"/>
                          </a:solidFill>
                          <a:effectLst/>
                          <a:latin typeface="Consolas" panose="020B0609020204030204" pitchFamily="49" charset="0"/>
                          <a:ea typeface="Calibri" panose="020F0502020204030204" pitchFamily="34" charset="0"/>
                          <a:cs typeface="Arial" panose="020B0604020202020204" pitchFamily="34" charset="0"/>
                        </a:rPr>
                        <a:t>      return</a:t>
                      </a:r>
                      <a:r>
                        <a:rPr lang="en-US" sz="1000" dirty="0" smtClean="0">
                          <a:effectLst/>
                          <a:latin typeface="Consolas" panose="020B0609020204030204" pitchFamily="49" charset="0"/>
                          <a:ea typeface="Calibri" panose="020F0502020204030204" pitchFamily="34" charset="0"/>
                          <a:cs typeface="Arial" panose="020B0604020202020204" pitchFamily="34" charset="0"/>
                        </a:rPr>
                        <a:t> </a:t>
                      </a:r>
                      <a:r>
                        <a:rPr lang="en-US" sz="1000" dirty="0">
                          <a:effectLst/>
                          <a:latin typeface="Consolas" panose="020B0609020204030204" pitchFamily="49" charset="0"/>
                          <a:ea typeface="Calibri" panose="020F0502020204030204" pitchFamily="34" charset="0"/>
                          <a:cs typeface="Arial" panose="020B0604020202020204" pitchFamily="34" charset="0"/>
                        </a:rPr>
                        <a:t>-1;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smtClean="0">
                          <a:solidFill>
                            <a:srgbClr val="0000FF"/>
                          </a:solidFill>
                          <a:effectLst/>
                          <a:latin typeface="Consolas" panose="020B0609020204030204" pitchFamily="49" charset="0"/>
                          <a:ea typeface="Calibri" panose="020F0502020204030204" pitchFamily="34" charset="0"/>
                          <a:cs typeface="Arial" panose="020B0604020202020204" pitchFamily="34" charset="0"/>
                        </a:rPr>
                        <a:t>   unsigned</a:t>
                      </a:r>
                      <a:r>
                        <a:rPr lang="en-US" sz="1000" dirty="0" smtClean="0">
                          <a:effectLst/>
                          <a:latin typeface="Consolas" panose="020B0609020204030204" pitchFamily="49" charset="0"/>
                          <a:ea typeface="Calibri" panose="020F0502020204030204" pitchFamily="34" charset="0"/>
                          <a:cs typeface="Arial" panose="020B0604020202020204" pitchFamily="34" charset="0"/>
                        </a:rPr>
                        <a:t> </a:t>
                      </a:r>
                      <a:r>
                        <a:rPr lang="en-US" sz="1000" dirty="0" err="1" smtClean="0">
                          <a:solidFill>
                            <a:srgbClr val="0000FF"/>
                          </a:solidFill>
                          <a:effectLst/>
                          <a:latin typeface="Consolas" panose="020B0609020204030204" pitchFamily="49" charset="0"/>
                          <a:ea typeface="Calibri" panose="020F0502020204030204" pitchFamily="34" charset="0"/>
                          <a:cs typeface="Arial" panose="020B0604020202020204" pitchFamily="34" charset="0"/>
                        </a:rPr>
                        <a:t>int</a:t>
                      </a:r>
                      <a:r>
                        <a:rPr lang="en-US" sz="1000" dirty="0" smtClean="0">
                          <a:effectLst/>
                          <a:latin typeface="Consolas" panose="020B0609020204030204" pitchFamily="49" charset="0"/>
                          <a:ea typeface="Calibri" panose="020F0502020204030204" pitchFamily="34" charset="0"/>
                          <a:cs typeface="Arial" panose="020B0604020202020204" pitchFamily="34" charset="0"/>
                        </a:rPr>
                        <a:t> </a:t>
                      </a:r>
                      <a:r>
                        <a:rPr lang="en-US" sz="1000" dirty="0" err="1" smtClean="0">
                          <a:effectLst/>
                          <a:latin typeface="Consolas" panose="020B0609020204030204" pitchFamily="49" charset="0"/>
                          <a:ea typeface="Calibri" panose="020F0502020204030204" pitchFamily="34" charset="0"/>
                          <a:cs typeface="Arial" panose="020B0604020202020204" pitchFamily="34" charset="0"/>
                        </a:rPr>
                        <a:t>i</a:t>
                      </a:r>
                      <a:r>
                        <a:rPr lang="en-US" sz="1000" dirty="0" smtClean="0">
                          <a:effectLst/>
                          <a:latin typeface="Consolas" panose="020B0609020204030204" pitchFamily="49" charset="0"/>
                          <a:ea typeface="Calibri" panose="020F0502020204030204" pitchFamily="34" charset="0"/>
                          <a:cs typeface="Arial" panose="020B0604020202020204" pitchFamily="34" charset="0"/>
                        </a:rPr>
                        <a:t> = </a:t>
                      </a:r>
                      <a:r>
                        <a:rPr lang="en-US" sz="1000" dirty="0" err="1" smtClean="0">
                          <a:effectLst/>
                          <a:latin typeface="Consolas" panose="020B0609020204030204" pitchFamily="49" charset="0"/>
                          <a:ea typeface="Calibri" panose="020F0502020204030204" pitchFamily="34" charset="0"/>
                          <a:cs typeface="Arial" panose="020B0604020202020204" pitchFamily="34" charset="0"/>
                        </a:rPr>
                        <a:t>atoi</a:t>
                      </a:r>
                      <a:r>
                        <a:rPr lang="en-US" sz="1000" dirty="0" smtClean="0">
                          <a:effectLst/>
                          <a:latin typeface="Consolas" panose="020B0609020204030204" pitchFamily="49" charset="0"/>
                          <a:ea typeface="Calibri" panose="020F0502020204030204" pitchFamily="34" charset="0"/>
                          <a:cs typeface="Arial" panose="020B0604020202020204" pitchFamily="34" charset="0"/>
                        </a:rPr>
                        <a:t>(</a:t>
                      </a:r>
                      <a:r>
                        <a:rPr lang="en-US" sz="1000" dirty="0" err="1" smtClean="0">
                          <a:effectLst/>
                          <a:latin typeface="Consolas" panose="020B0609020204030204" pitchFamily="49" charset="0"/>
                          <a:ea typeface="Calibri" panose="020F0502020204030204" pitchFamily="34" charset="0"/>
                          <a:cs typeface="Arial" panose="020B0604020202020204" pitchFamily="34" charset="0"/>
                        </a:rPr>
                        <a:t>argv</a:t>
                      </a:r>
                      <a:r>
                        <a:rPr lang="en-US" sz="1000" dirty="0" smtClean="0">
                          <a:effectLst/>
                          <a:latin typeface="Consolas" panose="020B0609020204030204" pitchFamily="49" charset="0"/>
                          <a:ea typeface="Calibri" panose="020F0502020204030204" pitchFamily="34" charset="0"/>
                          <a:cs typeface="Arial" panose="020B0604020202020204" pitchFamily="34" charset="0"/>
                        </a:rPr>
                        <a:t>[1]);</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smtClean="0">
                          <a:effectLst/>
                          <a:latin typeface="Consolas" panose="020B0609020204030204" pitchFamily="49" charset="0"/>
                          <a:ea typeface="Calibri" panose="020F0502020204030204" pitchFamily="34" charset="0"/>
                          <a:cs typeface="Arial" panose="020B0604020202020204" pitchFamily="34" charset="0"/>
                        </a:rPr>
                        <a:t>   </a:t>
                      </a:r>
                      <a:r>
                        <a:rPr lang="en-US" sz="1000" dirty="0" smtClean="0">
                          <a:solidFill>
                            <a:srgbClr val="0000FF"/>
                          </a:solidFill>
                          <a:effectLst/>
                          <a:latin typeface="Consolas" panose="020B0609020204030204" pitchFamily="49" charset="0"/>
                          <a:ea typeface="Calibri" panose="020F0502020204030204" pitchFamily="34" charset="0"/>
                          <a:cs typeface="Arial" panose="020B0604020202020204" pitchFamily="34" charset="0"/>
                        </a:rPr>
                        <a:t>if</a:t>
                      </a:r>
                      <a:r>
                        <a:rPr lang="en-US" sz="1000" dirty="0" smtClean="0">
                          <a:effectLst/>
                          <a:latin typeface="Consolas" panose="020B0609020204030204" pitchFamily="49" charset="0"/>
                          <a:ea typeface="Calibri" panose="020F0502020204030204" pitchFamily="34" charset="0"/>
                          <a:cs typeface="Arial" panose="020B0604020202020204" pitchFamily="34" charset="0"/>
                        </a:rPr>
                        <a:t>( </a:t>
                      </a:r>
                      <a:r>
                        <a:rPr lang="en-US" sz="1000" dirty="0" err="1" smtClean="0">
                          <a:effectLst/>
                          <a:latin typeface="Consolas" panose="020B0609020204030204" pitchFamily="49" charset="0"/>
                          <a:ea typeface="Calibri" panose="020F0502020204030204" pitchFamily="34" charset="0"/>
                          <a:cs typeface="Arial" panose="020B0604020202020204" pitchFamily="34" charset="0"/>
                        </a:rPr>
                        <a:t>i</a:t>
                      </a:r>
                      <a:r>
                        <a:rPr lang="en-US" sz="1000" dirty="0" smtClean="0">
                          <a:effectLst/>
                          <a:latin typeface="Consolas" panose="020B0609020204030204" pitchFamily="49" charset="0"/>
                          <a:ea typeface="Calibri" panose="020F0502020204030204" pitchFamily="34" charset="0"/>
                          <a:cs typeface="Arial" panose="020B0604020202020204" pitchFamily="34" charset="0"/>
                        </a:rPr>
                        <a:t> &gt; 100 )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smtClean="0">
                          <a:effectLst/>
                          <a:latin typeface="Consolas" panose="020B0609020204030204" pitchFamily="49"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smtClean="0">
                          <a:effectLst/>
                          <a:latin typeface="Consolas" panose="020B0609020204030204" pitchFamily="49" charset="0"/>
                          <a:ea typeface="Calibri" panose="020F0502020204030204" pitchFamily="34" charset="0"/>
                          <a:cs typeface="Arial" panose="020B0604020202020204" pitchFamily="34" charset="0"/>
                        </a:rPr>
                        <a:t>      </a:t>
                      </a:r>
                      <a:r>
                        <a:rPr lang="en-US" sz="1000" dirty="0" err="1" smtClean="0">
                          <a:effectLst/>
                          <a:latin typeface="Consolas" panose="020B0609020204030204" pitchFamily="49" charset="0"/>
                          <a:ea typeface="Calibri" panose="020F0502020204030204" pitchFamily="34" charset="0"/>
                          <a:cs typeface="Arial" panose="020B0604020202020204" pitchFamily="34" charset="0"/>
                        </a:rPr>
                        <a:t>printf</a:t>
                      </a:r>
                      <a:r>
                        <a:rPr lang="en-US" sz="1000" dirty="0">
                          <a:effectLst/>
                          <a:latin typeface="Consolas" panose="020B0609020204030204" pitchFamily="49" charset="0"/>
                          <a:ea typeface="Calibri" panose="020F0502020204030204" pitchFamily="34" charset="0"/>
                          <a:cs typeface="Arial" panose="020B0604020202020204" pitchFamily="34" charset="0"/>
                        </a:rPr>
                        <a:t>(</a:t>
                      </a:r>
                      <a:r>
                        <a:rPr lang="en-US" sz="1000" dirty="0">
                          <a:solidFill>
                            <a:srgbClr val="A31515"/>
                          </a:solidFill>
                          <a:effectLst/>
                          <a:latin typeface="Consolas" panose="020B0609020204030204" pitchFamily="49" charset="0"/>
                          <a:ea typeface="Calibri" panose="020F0502020204030204" pitchFamily="34" charset="0"/>
                          <a:cs typeface="Arial" panose="020B0604020202020204" pitchFamily="34" charset="0"/>
                        </a:rPr>
                        <a:t>"high temperature"</a:t>
                      </a:r>
                      <a:r>
                        <a:rPr lang="en-US" sz="1000" dirty="0">
                          <a:effectLst/>
                          <a:latin typeface="Consolas" panose="020B0609020204030204" pitchFamily="49" charset="0"/>
                          <a:ea typeface="Calibri" panose="020F0502020204030204" pitchFamily="34" charset="0"/>
                          <a:cs typeface="Arial" panose="020B0604020202020204" pitchFamily="34" charset="0"/>
                        </a:rPr>
                        <a:t>);</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smtClean="0">
                          <a:effectLst/>
                          <a:latin typeface="Consolas" panose="020B0609020204030204" pitchFamily="49"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smtClean="0">
                          <a:solidFill>
                            <a:srgbClr val="0000FF"/>
                          </a:solidFill>
                          <a:effectLst/>
                          <a:latin typeface="Consolas" panose="020B0609020204030204" pitchFamily="49" charset="0"/>
                          <a:ea typeface="Calibri" panose="020F0502020204030204" pitchFamily="34" charset="0"/>
                          <a:cs typeface="Arial" panose="020B0604020202020204" pitchFamily="34" charset="0"/>
                        </a:rPr>
                        <a:t>   else</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smtClean="0">
                          <a:effectLst/>
                          <a:latin typeface="Consolas" panose="020B0609020204030204" pitchFamily="49"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smtClean="0">
                          <a:effectLst/>
                          <a:latin typeface="Consolas" panose="020B0609020204030204" pitchFamily="49" charset="0"/>
                          <a:ea typeface="Calibri" panose="020F0502020204030204" pitchFamily="34" charset="0"/>
                          <a:cs typeface="Arial" panose="020B0604020202020204" pitchFamily="34" charset="0"/>
                        </a:rPr>
                        <a:t>      </a:t>
                      </a:r>
                      <a:r>
                        <a:rPr lang="en-US" sz="1000" dirty="0" err="1" smtClean="0">
                          <a:effectLst/>
                          <a:latin typeface="Consolas" panose="020B0609020204030204" pitchFamily="49" charset="0"/>
                          <a:ea typeface="Calibri" panose="020F0502020204030204" pitchFamily="34" charset="0"/>
                          <a:cs typeface="Arial" panose="020B0604020202020204" pitchFamily="34" charset="0"/>
                        </a:rPr>
                        <a:t>printf</a:t>
                      </a:r>
                      <a:r>
                        <a:rPr lang="en-US" sz="1000" dirty="0">
                          <a:effectLst/>
                          <a:latin typeface="Consolas" panose="020B0609020204030204" pitchFamily="49" charset="0"/>
                          <a:ea typeface="Calibri" panose="020F0502020204030204" pitchFamily="34" charset="0"/>
                          <a:cs typeface="Arial" panose="020B0604020202020204" pitchFamily="34" charset="0"/>
                        </a:rPr>
                        <a:t>(</a:t>
                      </a:r>
                      <a:r>
                        <a:rPr lang="en-US" sz="1000" dirty="0">
                          <a:solidFill>
                            <a:srgbClr val="A31515"/>
                          </a:solidFill>
                          <a:effectLst/>
                          <a:latin typeface="Consolas" panose="020B0609020204030204" pitchFamily="49" charset="0"/>
                          <a:ea typeface="Calibri" panose="020F0502020204030204" pitchFamily="34" charset="0"/>
                          <a:cs typeface="Arial" panose="020B0604020202020204" pitchFamily="34" charset="0"/>
                        </a:rPr>
                        <a:t>"low temperature"</a:t>
                      </a:r>
                      <a:r>
                        <a:rPr lang="en-US" sz="1000" dirty="0">
                          <a:effectLst/>
                          <a:latin typeface="Consolas" panose="020B0609020204030204" pitchFamily="49" charset="0"/>
                          <a:ea typeface="Calibri" panose="020F0502020204030204" pitchFamily="34" charset="0"/>
                          <a:cs typeface="Arial" panose="020B0604020202020204" pitchFamily="34" charset="0"/>
                        </a:rPr>
                        <a:t>);</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smtClean="0">
                          <a:effectLst/>
                          <a:latin typeface="Consolas" panose="020B0609020204030204" pitchFamily="49"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a:effectLst/>
                          <a:latin typeface="Consolas" panose="020B0609020204030204" pitchFamily="49" charset="0"/>
                          <a:ea typeface="Calibri" panose="020F0502020204030204" pitchFamily="34" charset="0"/>
                          <a:cs typeface="Arial" panose="020B0604020202020204" pitchFamily="34" charset="0"/>
                        </a:rPr>
                        <a:t> </a:t>
                      </a:r>
                      <a:r>
                        <a:rPr lang="en-US" sz="1000" dirty="0" smtClean="0">
                          <a:effectLst/>
                          <a:latin typeface="Consolas" panose="020B0609020204030204" pitchFamily="49" charset="0"/>
                          <a:ea typeface="Calibri" panose="020F0502020204030204" pitchFamily="34" charset="0"/>
                          <a:cs typeface="Arial" panose="020B0604020202020204" pitchFamily="34" charset="0"/>
                        </a:rPr>
                        <a:t>   </a:t>
                      </a:r>
                      <a:r>
                        <a:rPr lang="en-US" sz="1000" dirty="0" smtClean="0">
                          <a:solidFill>
                            <a:srgbClr val="0000FF"/>
                          </a:solidFill>
                          <a:effectLst/>
                          <a:latin typeface="Consolas" panose="020B0609020204030204" pitchFamily="49" charset="0"/>
                          <a:ea typeface="Calibri" panose="020F0502020204030204" pitchFamily="34" charset="0"/>
                          <a:cs typeface="Arial" panose="020B0604020202020204" pitchFamily="34" charset="0"/>
                        </a:rPr>
                        <a:t>return</a:t>
                      </a:r>
                      <a:r>
                        <a:rPr lang="en-US" sz="1000" dirty="0" smtClean="0">
                          <a:effectLst/>
                          <a:latin typeface="Consolas" panose="020B0609020204030204" pitchFamily="49" charset="0"/>
                          <a:ea typeface="Calibri" panose="020F0502020204030204" pitchFamily="34" charset="0"/>
                          <a:cs typeface="Arial" panose="020B0604020202020204" pitchFamily="34" charset="0"/>
                        </a:rPr>
                        <a:t> </a:t>
                      </a:r>
                      <a:r>
                        <a:rPr lang="en-US" sz="1000" dirty="0">
                          <a:effectLst/>
                          <a:latin typeface="Consolas" panose="020B0609020204030204" pitchFamily="49" charset="0"/>
                          <a:ea typeface="Calibri" panose="020F0502020204030204" pitchFamily="34" charset="0"/>
                          <a:cs typeface="Arial" panose="020B0604020202020204" pitchFamily="34" charset="0"/>
                        </a:rPr>
                        <a:t>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15000"/>
                        </a:lnSpc>
                        <a:spcBef>
                          <a:spcPts val="0"/>
                        </a:spcBef>
                        <a:spcAft>
                          <a:spcPts val="0"/>
                        </a:spcAft>
                      </a:pPr>
                      <a:r>
                        <a:rPr lang="en-US" sz="1000" dirty="0">
                          <a:effectLst/>
                          <a:latin typeface="Consolas" panose="020B0609020204030204" pitchFamily="49" charset="0"/>
                          <a:ea typeface="Calibri" panose="020F0502020204030204" pitchFamily="34" charset="0"/>
                          <a:cs typeface="Arial" panose="020B0604020202020204" pitchFamily="34" charset="0"/>
                        </a:rPr>
                        <a:t>}</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580" marR="66580" marT="0" marB="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2166845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pt1_02_pages.jpg"/>
          <p:cNvPicPr>
            <a:picLocks noGrp="1" noChangeAspect="1"/>
          </p:cNvPicPr>
          <p:nvPr>
            <p:ph idx="1"/>
          </p:nvPr>
        </p:nvPicPr>
        <p:blipFill>
          <a:blip r:embed="rId3" cstate="print"/>
          <a:stretch>
            <a:fillRect/>
          </a:stretch>
        </p:blipFill>
        <p:spPr>
          <a:xfrm>
            <a:off x="0" y="-11017"/>
            <a:ext cx="9144000" cy="6858000"/>
          </a:xfrm>
        </p:spPr>
      </p:pic>
      <p:sp>
        <p:nvSpPr>
          <p:cNvPr id="2" name="Title 1"/>
          <p:cNvSpPr>
            <a:spLocks noGrp="1"/>
          </p:cNvSpPr>
          <p:nvPr>
            <p:ph type="title"/>
          </p:nvPr>
        </p:nvSpPr>
        <p:spPr>
          <a:xfrm>
            <a:off x="457200" y="989856"/>
            <a:ext cx="8229600" cy="1143000"/>
          </a:xfrm>
        </p:spPr>
        <p:txBody>
          <a:bodyPr>
            <a:normAutofit/>
          </a:bodyPr>
          <a:lstStyle/>
          <a:p>
            <a:r>
              <a:rPr lang="en-US" dirty="0" err="1" smtClean="0"/>
              <a:t>Signedness</a:t>
            </a:r>
            <a:r>
              <a:rPr lang="en-US" dirty="0" smtClean="0"/>
              <a:t> issue example</a:t>
            </a:r>
            <a:endParaRPr lang="en-US" dirty="0"/>
          </a:p>
        </p:txBody>
      </p:sp>
      <p:sp>
        <p:nvSpPr>
          <p:cNvPr id="5" name="TextBox 5"/>
          <p:cNvSpPr txBox="1"/>
          <p:nvPr/>
        </p:nvSpPr>
        <p:spPr>
          <a:xfrm>
            <a:off x="539552" y="1916832"/>
            <a:ext cx="7848872" cy="4031873"/>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t>What programmer expected?</a:t>
            </a:r>
          </a:p>
          <a:p>
            <a:pPr marL="342900" indent="-342900">
              <a:buFontTx/>
              <a:buChar char="-"/>
            </a:pPr>
            <a:r>
              <a:rPr lang="en-US" sz="2000" dirty="0" smtClean="0"/>
              <a:t>The program checks if temperature (integer input) is greater than some value.</a:t>
            </a:r>
          </a:p>
          <a:p>
            <a:pPr marL="342900" indent="-342900">
              <a:buFontTx/>
              <a:buChar char="-"/>
            </a:pPr>
            <a:r>
              <a:rPr lang="en-US" sz="2000" dirty="0" smtClean="0"/>
              <a:t>Detect high temperature</a:t>
            </a:r>
          </a:p>
          <a:p>
            <a:pPr marL="342900" indent="-342900">
              <a:buFontTx/>
              <a:buChar char="-"/>
            </a:pPr>
            <a:r>
              <a:rPr lang="en-US" sz="2000" dirty="0" smtClean="0"/>
              <a:t>Turn of the pump or any device</a:t>
            </a:r>
          </a:p>
          <a:p>
            <a:endParaRPr lang="en-US" sz="2000" dirty="0"/>
          </a:p>
          <a:p>
            <a:r>
              <a:rPr lang="en-US" sz="2000" dirty="0" smtClean="0"/>
              <a:t>Attacker view</a:t>
            </a:r>
          </a:p>
          <a:p>
            <a:pPr marL="342900" indent="-342900">
              <a:buFontTx/>
              <a:buChar char="-"/>
            </a:pPr>
            <a:r>
              <a:rPr lang="en-US" sz="2000" dirty="0" smtClean="0"/>
              <a:t>There is an improper declaration of temperature variable, </a:t>
            </a:r>
            <a:r>
              <a:rPr lang="en-US" sz="2000" dirty="0"/>
              <a:t>S</a:t>
            </a:r>
            <a:r>
              <a:rPr lang="en-US" sz="2000" dirty="0" smtClean="0"/>
              <a:t>o integer </a:t>
            </a:r>
            <a:r>
              <a:rPr lang="en-US" sz="2000" dirty="0" err="1" smtClean="0"/>
              <a:t>signedness</a:t>
            </a:r>
            <a:r>
              <a:rPr lang="en-US" sz="2000" dirty="0" smtClean="0"/>
              <a:t> issue.</a:t>
            </a:r>
          </a:p>
          <a:p>
            <a:pPr marL="342900" indent="-342900">
              <a:buFontTx/>
              <a:buChar char="-"/>
            </a:pPr>
            <a:r>
              <a:rPr lang="en-US" sz="2000" dirty="0" smtClean="0"/>
              <a:t>The device can be turned off by freezing the environment:</a:t>
            </a:r>
          </a:p>
          <a:p>
            <a:pPr marL="914400" lvl="1" indent="-457200">
              <a:buAutoNum type="arabicPeriod"/>
            </a:pPr>
            <a:r>
              <a:rPr lang="en-US" dirty="0" smtClean="0"/>
              <a:t>Causing DOS</a:t>
            </a:r>
          </a:p>
          <a:p>
            <a:pPr marL="914400" lvl="1" indent="-457200">
              <a:buAutoNum type="arabicPeriod"/>
            </a:pPr>
            <a:r>
              <a:rPr lang="en-US" dirty="0" smtClean="0"/>
              <a:t>Or maybe Security bypass</a:t>
            </a:r>
          </a:p>
          <a:p>
            <a:endParaRPr lang="en-US" sz="2000" dirty="0" smtClean="0"/>
          </a:p>
        </p:txBody>
      </p:sp>
    </p:spTree>
    <p:extLst>
      <p:ext uri="{BB962C8B-B14F-4D97-AF65-F5344CB8AC3E}">
        <p14:creationId xmlns:p14="http://schemas.microsoft.com/office/powerpoint/2010/main" val="39462986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1514</TotalTime>
  <Words>2793</Words>
  <Application>Microsoft Office PowerPoint</Application>
  <PresentationFormat>On-screen Show (4:3)</PresentationFormat>
  <Paragraphs>424</Paragraphs>
  <Slides>29</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B Nazanin</vt:lpstr>
      <vt:lpstr>Calibri</vt:lpstr>
      <vt:lpstr>Consolas</vt:lpstr>
      <vt:lpstr>Courier New</vt:lpstr>
      <vt:lpstr>Office Theme</vt:lpstr>
      <vt:lpstr>PowerPoint Presentation</vt:lpstr>
      <vt:lpstr>WARNING! Sample chapter</vt:lpstr>
      <vt:lpstr>Signed/Unsigned integer</vt:lpstr>
      <vt:lpstr>Signed/Unsigned integer – Cont’d</vt:lpstr>
      <vt:lpstr>Signed/Unsigned integer – Cont’d</vt:lpstr>
      <vt:lpstr>Signed/Unsigned integer – Cont’d</vt:lpstr>
      <vt:lpstr>Integer Overflow</vt:lpstr>
      <vt:lpstr>Signedness issue example</vt:lpstr>
      <vt:lpstr>Signedness issue example</vt:lpstr>
      <vt:lpstr>Signedness issue example</vt:lpstr>
      <vt:lpstr>CVE-2011-2110</vt:lpstr>
      <vt:lpstr>AVM2 virtual machine</vt:lpstr>
      <vt:lpstr>AVM2 virtual machine</vt:lpstr>
      <vt:lpstr>AVM2 virtual machine</vt:lpstr>
      <vt:lpstr>CVE-2011-2110 – Cont’d</vt:lpstr>
      <vt:lpstr>CVE-2011-2110 – Cont’d</vt:lpstr>
      <vt:lpstr>Array index overflow</vt:lpstr>
      <vt:lpstr>Array index overflow – Cont’d</vt:lpstr>
      <vt:lpstr>Array index overflow – Cont’d</vt:lpstr>
      <vt:lpstr>Array index overflow – Cont’d</vt:lpstr>
      <vt:lpstr>CVE-2011-2110 – Cont’d</vt:lpstr>
      <vt:lpstr>CVE-2011-2110 – Cont’d</vt:lpstr>
      <vt:lpstr>CVE-2011-2110 – Cont’d</vt:lpstr>
      <vt:lpstr>CVE-2011-2110 Exploitation</vt:lpstr>
      <vt:lpstr>CVE-2011-2110 Exploitation</vt:lpstr>
      <vt:lpstr>CVE-2011-2110 Exploitation</vt:lpstr>
      <vt:lpstr>CVE-2011-2110 Exploitation</vt:lpstr>
      <vt:lpstr>Heap spray exploitation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zk</dc:creator>
  <cp:lastModifiedBy>am</cp:lastModifiedBy>
  <cp:revision>83</cp:revision>
  <dcterms:created xsi:type="dcterms:W3CDTF">2012-01-31T20:17:43Z</dcterms:created>
  <dcterms:modified xsi:type="dcterms:W3CDTF">2013-09-10T13:50:38Z</dcterms:modified>
</cp:coreProperties>
</file>